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2"/>
  </p:notesMasterIdLst>
  <p:sldIdLst>
    <p:sldId id="657" r:id="rId4"/>
    <p:sldId id="649" r:id="rId5"/>
    <p:sldId id="261" r:id="rId6"/>
    <p:sldId id="617" r:id="rId7"/>
    <p:sldId id="639" r:id="rId8"/>
    <p:sldId id="650" r:id="rId9"/>
    <p:sldId id="621" r:id="rId10"/>
    <p:sldId id="620" r:id="rId11"/>
    <p:sldId id="622" r:id="rId12"/>
    <p:sldId id="623" r:id="rId13"/>
    <p:sldId id="624" r:id="rId14"/>
    <p:sldId id="651" r:id="rId15"/>
    <p:sldId id="627" r:id="rId16"/>
    <p:sldId id="628" r:id="rId17"/>
    <p:sldId id="626" r:id="rId18"/>
    <p:sldId id="652" r:id="rId19"/>
    <p:sldId id="629" r:id="rId20"/>
    <p:sldId id="630" r:id="rId21"/>
    <p:sldId id="631" r:id="rId22"/>
    <p:sldId id="653" r:id="rId23"/>
    <p:sldId id="257" r:id="rId24"/>
    <p:sldId id="258" r:id="rId25"/>
    <p:sldId id="659" r:id="rId26"/>
    <p:sldId id="660" r:id="rId27"/>
    <p:sldId id="661" r:id="rId28"/>
    <p:sldId id="259" r:id="rId29"/>
    <p:sldId id="658" r:id="rId30"/>
    <p:sldId id="655" r:id="rId31"/>
    <p:sldId id="656" r:id="rId32"/>
    <p:sldId id="632" r:id="rId33"/>
    <p:sldId id="633" r:id="rId34"/>
    <p:sldId id="654" r:id="rId35"/>
    <p:sldId id="641" r:id="rId36"/>
    <p:sldId id="634" r:id="rId37"/>
    <p:sldId id="635" r:id="rId38"/>
    <p:sldId id="636" r:id="rId39"/>
    <p:sldId id="640" r:id="rId40"/>
    <p:sldId id="63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C1B527-17B0-4247-831D-AB9DE9EB7BC1}">
          <p14:sldIdLst>
            <p14:sldId id="657"/>
            <p14:sldId id="649"/>
            <p14:sldId id="261"/>
            <p14:sldId id="617"/>
            <p14:sldId id="639"/>
          </p14:sldIdLst>
        </p14:section>
        <p14:section name="Security, Governance, and Ethics" id="{4E2D7CF2-4E15-46D7-B22E-A11B43D34929}">
          <p14:sldIdLst>
            <p14:sldId id="650"/>
            <p14:sldId id="621"/>
            <p14:sldId id="620"/>
            <p14:sldId id="622"/>
            <p14:sldId id="623"/>
            <p14:sldId id="624"/>
          </p14:sldIdLst>
        </p14:section>
        <p14:section name="Data Security Challenges" id="{8E92D71D-F486-49DD-9634-295A22201F8F}">
          <p14:sldIdLst>
            <p14:sldId id="651"/>
            <p14:sldId id="627"/>
            <p14:sldId id="628"/>
            <p14:sldId id="626"/>
          </p14:sldIdLst>
        </p14:section>
        <p14:section name="Data Governance" id="{D4EBA621-B4AA-414F-AF95-85586C007A3A}">
          <p14:sldIdLst>
            <p14:sldId id="652"/>
            <p14:sldId id="629"/>
            <p14:sldId id="630"/>
            <p14:sldId id="631"/>
          </p14:sldIdLst>
        </p14:section>
        <p14:section name="Technology and Tools" id="{B47B9184-F1D1-4529-95EF-B376258F548A}">
          <p14:sldIdLst>
            <p14:sldId id="653"/>
            <p14:sldId id="257"/>
            <p14:sldId id="258"/>
            <p14:sldId id="659"/>
            <p14:sldId id="660"/>
            <p14:sldId id="661"/>
            <p14:sldId id="259"/>
            <p14:sldId id="658"/>
            <p14:sldId id="655"/>
            <p14:sldId id="656"/>
            <p14:sldId id="632"/>
            <p14:sldId id="633"/>
          </p14:sldIdLst>
        </p14:section>
        <p14:section name="Case Studies" id="{D04DAFA6-3006-4948-B2F8-BD3AB790471C}">
          <p14:sldIdLst>
            <p14:sldId id="654"/>
            <p14:sldId id="641"/>
            <p14:sldId id="634"/>
            <p14:sldId id="635"/>
            <p14:sldId id="636"/>
            <p14:sldId id="640"/>
          </p14:sldIdLst>
        </p14:section>
        <p14:section name="Conclusion" id="{0B3E8A84-F178-4238-80A7-6E7CDFFC5C85}">
          <p14:sldIdLst>
            <p14:sldId id="6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85FF8-E28E-4A81-94BD-E088487197A3}" v="9" dt="2024-04-04T12:50:50.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65098" autoAdjust="0"/>
  </p:normalViewPr>
  <p:slideViewPr>
    <p:cSldViewPr snapToGrid="0">
      <p:cViewPr varScale="1">
        <p:scale>
          <a:sx n="72" d="100"/>
          <a:sy n="72" d="100"/>
        </p:scale>
        <p:origin x="2070" y="60"/>
      </p:cViewPr>
      <p:guideLst/>
    </p:cSldViewPr>
  </p:slideViewPr>
  <p:outlineViewPr>
    <p:cViewPr>
      <p:scale>
        <a:sx n="33" d="100"/>
        <a:sy n="33" d="100"/>
      </p:scale>
      <p:origin x="0" y="-63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4AB1A-2AEF-4CCB-AD16-223230BFB2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FB93FC-1D40-440D-958C-A89664947278}">
      <dgm:prSet/>
      <dgm:spPr/>
      <dgm:t>
        <a:bodyPr/>
        <a:lstStyle/>
        <a:p>
          <a:r>
            <a:rPr lang="en-US"/>
            <a:t>Security governance and ethics</a:t>
          </a:r>
        </a:p>
      </dgm:t>
    </dgm:pt>
    <dgm:pt modelId="{1008ED37-FD6B-44F9-A864-2107F8CD6DC1}" type="parTrans" cxnId="{C9BE95EF-ACB6-46BB-B2E3-C701F77EC3F3}">
      <dgm:prSet/>
      <dgm:spPr/>
      <dgm:t>
        <a:bodyPr/>
        <a:lstStyle/>
        <a:p>
          <a:endParaRPr lang="en-US"/>
        </a:p>
      </dgm:t>
    </dgm:pt>
    <dgm:pt modelId="{3EDA0E15-CF4E-4BBC-91C0-D283CDEC0F6A}" type="sibTrans" cxnId="{C9BE95EF-ACB6-46BB-B2E3-C701F77EC3F3}">
      <dgm:prSet/>
      <dgm:spPr/>
      <dgm:t>
        <a:bodyPr/>
        <a:lstStyle/>
        <a:p>
          <a:endParaRPr lang="en-US"/>
        </a:p>
      </dgm:t>
    </dgm:pt>
    <dgm:pt modelId="{B25C351D-DE50-4343-B219-3D0FA90EB161}">
      <dgm:prSet/>
      <dgm:spPr/>
      <dgm:t>
        <a:bodyPr/>
        <a:lstStyle/>
        <a:p>
          <a:r>
            <a:rPr lang="en-US"/>
            <a:t>Importance of security governance and ethical management</a:t>
          </a:r>
        </a:p>
      </dgm:t>
    </dgm:pt>
    <dgm:pt modelId="{AC8C82D5-4068-4ED3-B52A-21B2EFF9A549}" type="parTrans" cxnId="{75F889D8-026F-4A31-9998-968F46A396EF}">
      <dgm:prSet/>
      <dgm:spPr/>
      <dgm:t>
        <a:bodyPr/>
        <a:lstStyle/>
        <a:p>
          <a:endParaRPr lang="en-US"/>
        </a:p>
      </dgm:t>
    </dgm:pt>
    <dgm:pt modelId="{9C65A205-3E64-40E1-866D-8F37FA54409D}" type="sibTrans" cxnId="{75F889D8-026F-4A31-9998-968F46A396EF}">
      <dgm:prSet/>
      <dgm:spPr/>
      <dgm:t>
        <a:bodyPr/>
        <a:lstStyle/>
        <a:p>
          <a:endParaRPr lang="en-US"/>
        </a:p>
      </dgm:t>
    </dgm:pt>
    <dgm:pt modelId="{668EE6DD-2C89-45AF-B97D-EA5E4378BF80}">
      <dgm:prSet/>
      <dgm:spPr/>
      <dgm:t>
        <a:bodyPr/>
        <a:lstStyle/>
        <a:p>
          <a:r>
            <a:rPr lang="en-US"/>
            <a:t>Data Security challenges</a:t>
          </a:r>
        </a:p>
      </dgm:t>
    </dgm:pt>
    <dgm:pt modelId="{2260D4EC-15EA-459A-A11D-7E39AAE314C3}" type="parTrans" cxnId="{7DECC0CC-E531-4D3D-A6BC-3F8058DD2F3C}">
      <dgm:prSet/>
      <dgm:spPr/>
      <dgm:t>
        <a:bodyPr/>
        <a:lstStyle/>
        <a:p>
          <a:endParaRPr lang="en-US"/>
        </a:p>
      </dgm:t>
    </dgm:pt>
    <dgm:pt modelId="{32BA1B79-3689-4FEA-8C8C-15B77115AEBD}" type="sibTrans" cxnId="{7DECC0CC-E531-4D3D-A6BC-3F8058DD2F3C}">
      <dgm:prSet/>
      <dgm:spPr/>
      <dgm:t>
        <a:bodyPr/>
        <a:lstStyle/>
        <a:p>
          <a:endParaRPr lang="en-US"/>
        </a:p>
      </dgm:t>
    </dgm:pt>
    <dgm:pt modelId="{C1134A55-6896-4FF2-820F-E5700E8D93B0}">
      <dgm:prSet/>
      <dgm:spPr/>
      <dgm:t>
        <a:bodyPr/>
        <a:lstStyle/>
        <a:p>
          <a:r>
            <a:rPr lang="en-US"/>
            <a:t>Data Governance fundamentals</a:t>
          </a:r>
        </a:p>
      </dgm:t>
    </dgm:pt>
    <dgm:pt modelId="{765DB85E-EFB0-438A-84A4-1F0EA6ED2700}" type="parTrans" cxnId="{6311C318-FC5E-4E5A-A869-2BEA662B6F51}">
      <dgm:prSet/>
      <dgm:spPr/>
      <dgm:t>
        <a:bodyPr/>
        <a:lstStyle/>
        <a:p>
          <a:endParaRPr lang="en-US"/>
        </a:p>
      </dgm:t>
    </dgm:pt>
    <dgm:pt modelId="{4C676D49-2B2E-4322-83BF-BA4F19E0DEE3}" type="sibTrans" cxnId="{6311C318-FC5E-4E5A-A869-2BEA662B6F51}">
      <dgm:prSet/>
      <dgm:spPr/>
      <dgm:t>
        <a:bodyPr/>
        <a:lstStyle/>
        <a:p>
          <a:endParaRPr lang="en-US"/>
        </a:p>
      </dgm:t>
    </dgm:pt>
    <dgm:pt modelId="{C642A1D6-BD82-4298-A391-1DD2249B3C7B}">
      <dgm:prSet/>
      <dgm:spPr/>
      <dgm:t>
        <a:bodyPr/>
        <a:lstStyle/>
        <a:p>
          <a:r>
            <a:rPr lang="en-US"/>
            <a:t>Ethical decision making in data management</a:t>
          </a:r>
        </a:p>
      </dgm:t>
    </dgm:pt>
    <dgm:pt modelId="{539B7F95-C000-44BC-8786-ED9F694BEB57}" type="parTrans" cxnId="{088AFA06-04D7-4696-BCA4-657978010829}">
      <dgm:prSet/>
      <dgm:spPr/>
      <dgm:t>
        <a:bodyPr/>
        <a:lstStyle/>
        <a:p>
          <a:endParaRPr lang="en-US"/>
        </a:p>
      </dgm:t>
    </dgm:pt>
    <dgm:pt modelId="{DB856752-50B4-4525-BEC4-F0BB89151C87}" type="sibTrans" cxnId="{088AFA06-04D7-4696-BCA4-657978010829}">
      <dgm:prSet/>
      <dgm:spPr/>
      <dgm:t>
        <a:bodyPr/>
        <a:lstStyle/>
        <a:p>
          <a:endParaRPr lang="en-US"/>
        </a:p>
      </dgm:t>
    </dgm:pt>
    <dgm:pt modelId="{37F972D9-CC6F-4143-9974-C3B22C64C2A5}">
      <dgm:prSet/>
      <dgm:spPr/>
      <dgm:t>
        <a:bodyPr/>
        <a:lstStyle/>
        <a:p>
          <a:r>
            <a:rPr lang="en-US"/>
            <a:t>Technologies and Tools</a:t>
          </a:r>
        </a:p>
      </dgm:t>
    </dgm:pt>
    <dgm:pt modelId="{2BA6AB28-CF60-42A2-B503-BA150B9ED83F}" type="parTrans" cxnId="{72672310-D7C9-4AF5-A5D8-ADF92CBDD847}">
      <dgm:prSet/>
      <dgm:spPr/>
      <dgm:t>
        <a:bodyPr/>
        <a:lstStyle/>
        <a:p>
          <a:endParaRPr lang="en-US"/>
        </a:p>
      </dgm:t>
    </dgm:pt>
    <dgm:pt modelId="{287ED20E-EE48-44D1-9FC6-3A1E7CBB8DCF}" type="sibTrans" cxnId="{72672310-D7C9-4AF5-A5D8-ADF92CBDD847}">
      <dgm:prSet/>
      <dgm:spPr/>
      <dgm:t>
        <a:bodyPr/>
        <a:lstStyle/>
        <a:p>
          <a:endParaRPr lang="en-US"/>
        </a:p>
      </dgm:t>
    </dgm:pt>
    <dgm:pt modelId="{C6378B73-69AD-4370-995B-A95D95491C43}">
      <dgm:prSet/>
      <dgm:spPr/>
      <dgm:t>
        <a:bodyPr/>
        <a:lstStyle/>
        <a:p>
          <a:r>
            <a:rPr lang="en-US"/>
            <a:t>Ethical case studies</a:t>
          </a:r>
        </a:p>
      </dgm:t>
    </dgm:pt>
    <dgm:pt modelId="{731683B9-57AE-4D9F-8CF8-8CF50EB1D2CE}" type="parTrans" cxnId="{CA1B1D14-3135-4126-A65A-AF4138379155}">
      <dgm:prSet/>
      <dgm:spPr/>
      <dgm:t>
        <a:bodyPr/>
        <a:lstStyle/>
        <a:p>
          <a:endParaRPr lang="en-US"/>
        </a:p>
      </dgm:t>
    </dgm:pt>
    <dgm:pt modelId="{155CA2A3-3676-40E5-9AB7-3F8AD9D522E9}" type="sibTrans" cxnId="{CA1B1D14-3135-4126-A65A-AF4138379155}">
      <dgm:prSet/>
      <dgm:spPr/>
      <dgm:t>
        <a:bodyPr/>
        <a:lstStyle/>
        <a:p>
          <a:endParaRPr lang="en-US"/>
        </a:p>
      </dgm:t>
    </dgm:pt>
    <dgm:pt modelId="{CCAEA625-A90B-4C04-B4E9-D17AD7C7F360}" type="pres">
      <dgm:prSet presAssocID="{4994AB1A-2AEF-4CCB-AD16-223230BFB2E5}" presName="root" presStyleCnt="0">
        <dgm:presLayoutVars>
          <dgm:dir/>
          <dgm:resizeHandles val="exact"/>
        </dgm:presLayoutVars>
      </dgm:prSet>
      <dgm:spPr/>
    </dgm:pt>
    <dgm:pt modelId="{0C5A5321-A3BB-41D3-86D0-A96D5032DE69}" type="pres">
      <dgm:prSet presAssocID="{4AFB93FC-1D40-440D-958C-A89664947278}" presName="compNode" presStyleCnt="0"/>
      <dgm:spPr/>
    </dgm:pt>
    <dgm:pt modelId="{3DC3A3F1-F2A1-4EB5-8CDB-F4607F79F668}" type="pres">
      <dgm:prSet presAssocID="{4AFB93FC-1D40-440D-958C-A89664947278}" presName="bgRect" presStyleLbl="bgShp" presStyleIdx="0" presStyleCnt="5"/>
      <dgm:spPr/>
    </dgm:pt>
    <dgm:pt modelId="{3644ED29-8F51-4299-A632-9BD85FD283D9}" type="pres">
      <dgm:prSet presAssocID="{4AFB93FC-1D40-440D-958C-A896649472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CD6A86C6-64CC-4449-AEAC-CFCF731D6B3A}" type="pres">
      <dgm:prSet presAssocID="{4AFB93FC-1D40-440D-958C-A89664947278}" presName="spaceRect" presStyleCnt="0"/>
      <dgm:spPr/>
    </dgm:pt>
    <dgm:pt modelId="{F68BC5B6-D874-4558-B101-879D79424A85}" type="pres">
      <dgm:prSet presAssocID="{4AFB93FC-1D40-440D-958C-A89664947278}" presName="parTx" presStyleLbl="revTx" presStyleIdx="0" presStyleCnt="7">
        <dgm:presLayoutVars>
          <dgm:chMax val="0"/>
          <dgm:chPref val="0"/>
        </dgm:presLayoutVars>
      </dgm:prSet>
      <dgm:spPr/>
    </dgm:pt>
    <dgm:pt modelId="{BCF815EA-85C3-4D34-B62A-F708C98E81E8}" type="pres">
      <dgm:prSet presAssocID="{4AFB93FC-1D40-440D-958C-A89664947278}" presName="desTx" presStyleLbl="revTx" presStyleIdx="1" presStyleCnt="7">
        <dgm:presLayoutVars/>
      </dgm:prSet>
      <dgm:spPr/>
    </dgm:pt>
    <dgm:pt modelId="{30AA93D0-60E0-4C8C-A8E6-9296B8E04497}" type="pres">
      <dgm:prSet presAssocID="{3EDA0E15-CF4E-4BBC-91C0-D283CDEC0F6A}" presName="sibTrans" presStyleCnt="0"/>
      <dgm:spPr/>
    </dgm:pt>
    <dgm:pt modelId="{CA2EC3F1-9780-41EF-8D24-78ACE416F906}" type="pres">
      <dgm:prSet presAssocID="{668EE6DD-2C89-45AF-B97D-EA5E4378BF80}" presName="compNode" presStyleCnt="0"/>
      <dgm:spPr/>
    </dgm:pt>
    <dgm:pt modelId="{84FBFC5A-2B30-4C39-A75D-EC90F1191B65}" type="pres">
      <dgm:prSet presAssocID="{668EE6DD-2C89-45AF-B97D-EA5E4378BF80}" presName="bgRect" presStyleLbl="bgShp" presStyleIdx="1" presStyleCnt="5"/>
      <dgm:spPr/>
    </dgm:pt>
    <dgm:pt modelId="{DABA4E0B-9F30-470B-8961-F9777B3331BA}" type="pres">
      <dgm:prSet presAssocID="{668EE6DD-2C89-45AF-B97D-EA5E4378BF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4215DD4E-8CEA-4C57-B6EA-191751FEE67E}" type="pres">
      <dgm:prSet presAssocID="{668EE6DD-2C89-45AF-B97D-EA5E4378BF80}" presName="spaceRect" presStyleCnt="0"/>
      <dgm:spPr/>
    </dgm:pt>
    <dgm:pt modelId="{8EF8151C-E319-4D40-B762-4431EDAE7128}" type="pres">
      <dgm:prSet presAssocID="{668EE6DD-2C89-45AF-B97D-EA5E4378BF80}" presName="parTx" presStyleLbl="revTx" presStyleIdx="2" presStyleCnt="7">
        <dgm:presLayoutVars>
          <dgm:chMax val="0"/>
          <dgm:chPref val="0"/>
        </dgm:presLayoutVars>
      </dgm:prSet>
      <dgm:spPr/>
    </dgm:pt>
    <dgm:pt modelId="{F763CA00-185F-48B9-A765-CEC148F658B5}" type="pres">
      <dgm:prSet presAssocID="{32BA1B79-3689-4FEA-8C8C-15B77115AEBD}" presName="sibTrans" presStyleCnt="0"/>
      <dgm:spPr/>
    </dgm:pt>
    <dgm:pt modelId="{3E0BDE9D-361C-4ADF-9D95-5D5636BC43AD}" type="pres">
      <dgm:prSet presAssocID="{C1134A55-6896-4FF2-820F-E5700E8D93B0}" presName="compNode" presStyleCnt="0"/>
      <dgm:spPr/>
    </dgm:pt>
    <dgm:pt modelId="{E2CE27E6-7802-4280-A499-05D56DB8C85B}" type="pres">
      <dgm:prSet presAssocID="{C1134A55-6896-4FF2-820F-E5700E8D93B0}" presName="bgRect" presStyleLbl="bgShp" presStyleIdx="2" presStyleCnt="5"/>
      <dgm:spPr/>
    </dgm:pt>
    <dgm:pt modelId="{DB39DA66-13BF-4D03-B124-DADCC60D710C}" type="pres">
      <dgm:prSet presAssocID="{C1134A55-6896-4FF2-820F-E5700E8D93B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50286BC6-6BD2-4394-AAAA-2BA1F0EEBD9E}" type="pres">
      <dgm:prSet presAssocID="{C1134A55-6896-4FF2-820F-E5700E8D93B0}" presName="spaceRect" presStyleCnt="0"/>
      <dgm:spPr/>
    </dgm:pt>
    <dgm:pt modelId="{B8A7C35C-F7C9-4820-8204-4E40C07C5919}" type="pres">
      <dgm:prSet presAssocID="{C1134A55-6896-4FF2-820F-E5700E8D93B0}" presName="parTx" presStyleLbl="revTx" presStyleIdx="3" presStyleCnt="7">
        <dgm:presLayoutVars>
          <dgm:chMax val="0"/>
          <dgm:chPref val="0"/>
        </dgm:presLayoutVars>
      </dgm:prSet>
      <dgm:spPr/>
    </dgm:pt>
    <dgm:pt modelId="{D71909AE-D8CE-4EB7-A9EB-9BE7484AFCD1}" type="pres">
      <dgm:prSet presAssocID="{C1134A55-6896-4FF2-820F-E5700E8D93B0}" presName="desTx" presStyleLbl="revTx" presStyleIdx="4" presStyleCnt="7">
        <dgm:presLayoutVars/>
      </dgm:prSet>
      <dgm:spPr/>
    </dgm:pt>
    <dgm:pt modelId="{6FE23982-4B45-4DB6-AE05-C4A8928C6FDA}" type="pres">
      <dgm:prSet presAssocID="{4C676D49-2B2E-4322-83BF-BA4F19E0DEE3}" presName="sibTrans" presStyleCnt="0"/>
      <dgm:spPr/>
    </dgm:pt>
    <dgm:pt modelId="{11BF8760-3AE2-4C6D-8EE5-67ECD588A130}" type="pres">
      <dgm:prSet presAssocID="{37F972D9-CC6F-4143-9974-C3B22C64C2A5}" presName="compNode" presStyleCnt="0"/>
      <dgm:spPr/>
    </dgm:pt>
    <dgm:pt modelId="{3BFEF49A-DA68-4D39-A5B5-9F974253AE9F}" type="pres">
      <dgm:prSet presAssocID="{37F972D9-CC6F-4143-9974-C3B22C64C2A5}" presName="bgRect" presStyleLbl="bgShp" presStyleIdx="3" presStyleCnt="5"/>
      <dgm:spPr/>
    </dgm:pt>
    <dgm:pt modelId="{7CA6D1C8-711F-4434-9CDF-E43020180E19}" type="pres">
      <dgm:prSet presAssocID="{37F972D9-CC6F-4143-9974-C3B22C64C2A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9CBB0270-A710-4810-B675-DB679D33E054}" type="pres">
      <dgm:prSet presAssocID="{37F972D9-CC6F-4143-9974-C3B22C64C2A5}" presName="spaceRect" presStyleCnt="0"/>
      <dgm:spPr/>
    </dgm:pt>
    <dgm:pt modelId="{61D677B9-EFF9-4EBC-826B-B1AB035CE278}" type="pres">
      <dgm:prSet presAssocID="{37F972D9-CC6F-4143-9974-C3B22C64C2A5}" presName="parTx" presStyleLbl="revTx" presStyleIdx="5" presStyleCnt="7">
        <dgm:presLayoutVars>
          <dgm:chMax val="0"/>
          <dgm:chPref val="0"/>
        </dgm:presLayoutVars>
      </dgm:prSet>
      <dgm:spPr/>
    </dgm:pt>
    <dgm:pt modelId="{1795EF8D-41F7-486B-AD08-7B9297005C2A}" type="pres">
      <dgm:prSet presAssocID="{287ED20E-EE48-44D1-9FC6-3A1E7CBB8DCF}" presName="sibTrans" presStyleCnt="0"/>
      <dgm:spPr/>
    </dgm:pt>
    <dgm:pt modelId="{CEBBFB8D-CE8C-4BC2-9241-67AEC8EBDF25}" type="pres">
      <dgm:prSet presAssocID="{C6378B73-69AD-4370-995B-A95D95491C43}" presName="compNode" presStyleCnt="0"/>
      <dgm:spPr/>
    </dgm:pt>
    <dgm:pt modelId="{8FC871F3-ECCC-46CB-8EAD-309AD43E835F}" type="pres">
      <dgm:prSet presAssocID="{C6378B73-69AD-4370-995B-A95D95491C43}" presName="bgRect" presStyleLbl="bgShp" presStyleIdx="4" presStyleCnt="5"/>
      <dgm:spPr/>
    </dgm:pt>
    <dgm:pt modelId="{0B178108-8556-4A19-865B-B2213119E6D6}" type="pres">
      <dgm:prSet presAssocID="{C6378B73-69AD-4370-995B-A95D95491C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D3499608-6281-46F4-A88D-5B861968A40B}" type="pres">
      <dgm:prSet presAssocID="{C6378B73-69AD-4370-995B-A95D95491C43}" presName="spaceRect" presStyleCnt="0"/>
      <dgm:spPr/>
    </dgm:pt>
    <dgm:pt modelId="{5F95F604-8EB8-4202-9521-301C0791DE5E}" type="pres">
      <dgm:prSet presAssocID="{C6378B73-69AD-4370-995B-A95D95491C43}" presName="parTx" presStyleLbl="revTx" presStyleIdx="6" presStyleCnt="7">
        <dgm:presLayoutVars>
          <dgm:chMax val="0"/>
          <dgm:chPref val="0"/>
        </dgm:presLayoutVars>
      </dgm:prSet>
      <dgm:spPr/>
    </dgm:pt>
  </dgm:ptLst>
  <dgm:cxnLst>
    <dgm:cxn modelId="{088AFA06-04D7-4696-BCA4-657978010829}" srcId="{C1134A55-6896-4FF2-820F-E5700E8D93B0}" destId="{C642A1D6-BD82-4298-A391-1DD2249B3C7B}" srcOrd="0" destOrd="0" parTransId="{539B7F95-C000-44BC-8786-ED9F694BEB57}" sibTransId="{DB856752-50B4-4525-BEC4-F0BB89151C87}"/>
    <dgm:cxn modelId="{0F8B6A0E-08A9-402B-80E3-D540175DC05F}" type="presOf" srcId="{4994AB1A-2AEF-4CCB-AD16-223230BFB2E5}" destId="{CCAEA625-A90B-4C04-B4E9-D17AD7C7F360}" srcOrd="0" destOrd="0" presId="urn:microsoft.com/office/officeart/2018/2/layout/IconVerticalSolidList"/>
    <dgm:cxn modelId="{72672310-D7C9-4AF5-A5D8-ADF92CBDD847}" srcId="{4994AB1A-2AEF-4CCB-AD16-223230BFB2E5}" destId="{37F972D9-CC6F-4143-9974-C3B22C64C2A5}" srcOrd="3" destOrd="0" parTransId="{2BA6AB28-CF60-42A2-B503-BA150B9ED83F}" sibTransId="{287ED20E-EE48-44D1-9FC6-3A1E7CBB8DCF}"/>
    <dgm:cxn modelId="{CA1B1D14-3135-4126-A65A-AF4138379155}" srcId="{4994AB1A-2AEF-4CCB-AD16-223230BFB2E5}" destId="{C6378B73-69AD-4370-995B-A95D95491C43}" srcOrd="4" destOrd="0" parTransId="{731683B9-57AE-4D9F-8CF8-8CF50EB1D2CE}" sibTransId="{155CA2A3-3676-40E5-9AB7-3F8AD9D522E9}"/>
    <dgm:cxn modelId="{6311C318-FC5E-4E5A-A869-2BEA662B6F51}" srcId="{4994AB1A-2AEF-4CCB-AD16-223230BFB2E5}" destId="{C1134A55-6896-4FF2-820F-E5700E8D93B0}" srcOrd="2" destOrd="0" parTransId="{765DB85E-EFB0-438A-84A4-1F0EA6ED2700}" sibTransId="{4C676D49-2B2E-4322-83BF-BA4F19E0DEE3}"/>
    <dgm:cxn modelId="{F657F91A-199F-4A64-ABFB-7420B25FFCB5}" type="presOf" srcId="{B25C351D-DE50-4343-B219-3D0FA90EB161}" destId="{BCF815EA-85C3-4D34-B62A-F708C98E81E8}" srcOrd="0" destOrd="0" presId="urn:microsoft.com/office/officeart/2018/2/layout/IconVerticalSolidList"/>
    <dgm:cxn modelId="{CDE0FE61-FD0B-4C9D-A822-F20ADE538045}" type="presOf" srcId="{4AFB93FC-1D40-440D-958C-A89664947278}" destId="{F68BC5B6-D874-4558-B101-879D79424A85}" srcOrd="0" destOrd="0" presId="urn:microsoft.com/office/officeart/2018/2/layout/IconVerticalSolidList"/>
    <dgm:cxn modelId="{D275ED73-B870-48D9-8658-DE0E9C6AEEC2}" type="presOf" srcId="{37F972D9-CC6F-4143-9974-C3B22C64C2A5}" destId="{61D677B9-EFF9-4EBC-826B-B1AB035CE278}" srcOrd="0" destOrd="0" presId="urn:microsoft.com/office/officeart/2018/2/layout/IconVerticalSolidList"/>
    <dgm:cxn modelId="{898AFB78-6C73-48AC-8E16-F63DACBE2D50}" type="presOf" srcId="{C1134A55-6896-4FF2-820F-E5700E8D93B0}" destId="{B8A7C35C-F7C9-4820-8204-4E40C07C5919}" srcOrd="0" destOrd="0" presId="urn:microsoft.com/office/officeart/2018/2/layout/IconVerticalSolidList"/>
    <dgm:cxn modelId="{C1A47D7C-54DE-499C-89FB-653543BEC68F}" type="presOf" srcId="{C642A1D6-BD82-4298-A391-1DD2249B3C7B}" destId="{D71909AE-D8CE-4EB7-A9EB-9BE7484AFCD1}" srcOrd="0" destOrd="0" presId="urn:microsoft.com/office/officeart/2018/2/layout/IconVerticalSolidList"/>
    <dgm:cxn modelId="{12E76089-4572-48EF-9F39-23754A1755D7}" type="presOf" srcId="{C6378B73-69AD-4370-995B-A95D95491C43}" destId="{5F95F604-8EB8-4202-9521-301C0791DE5E}" srcOrd="0" destOrd="0" presId="urn:microsoft.com/office/officeart/2018/2/layout/IconVerticalSolidList"/>
    <dgm:cxn modelId="{6C29CB9C-A6C7-4292-8E20-4ADD92E9128B}" type="presOf" srcId="{668EE6DD-2C89-45AF-B97D-EA5E4378BF80}" destId="{8EF8151C-E319-4D40-B762-4431EDAE7128}" srcOrd="0" destOrd="0" presId="urn:microsoft.com/office/officeart/2018/2/layout/IconVerticalSolidList"/>
    <dgm:cxn modelId="{7DECC0CC-E531-4D3D-A6BC-3F8058DD2F3C}" srcId="{4994AB1A-2AEF-4CCB-AD16-223230BFB2E5}" destId="{668EE6DD-2C89-45AF-B97D-EA5E4378BF80}" srcOrd="1" destOrd="0" parTransId="{2260D4EC-15EA-459A-A11D-7E39AAE314C3}" sibTransId="{32BA1B79-3689-4FEA-8C8C-15B77115AEBD}"/>
    <dgm:cxn modelId="{75F889D8-026F-4A31-9998-968F46A396EF}" srcId="{4AFB93FC-1D40-440D-958C-A89664947278}" destId="{B25C351D-DE50-4343-B219-3D0FA90EB161}" srcOrd="0" destOrd="0" parTransId="{AC8C82D5-4068-4ED3-B52A-21B2EFF9A549}" sibTransId="{9C65A205-3E64-40E1-866D-8F37FA54409D}"/>
    <dgm:cxn modelId="{C9BE95EF-ACB6-46BB-B2E3-C701F77EC3F3}" srcId="{4994AB1A-2AEF-4CCB-AD16-223230BFB2E5}" destId="{4AFB93FC-1D40-440D-958C-A89664947278}" srcOrd="0" destOrd="0" parTransId="{1008ED37-FD6B-44F9-A864-2107F8CD6DC1}" sibTransId="{3EDA0E15-CF4E-4BBC-91C0-D283CDEC0F6A}"/>
    <dgm:cxn modelId="{4AA70F67-4798-449C-AC3C-AEAD6AD7317C}" type="presParOf" srcId="{CCAEA625-A90B-4C04-B4E9-D17AD7C7F360}" destId="{0C5A5321-A3BB-41D3-86D0-A96D5032DE69}" srcOrd="0" destOrd="0" presId="urn:microsoft.com/office/officeart/2018/2/layout/IconVerticalSolidList"/>
    <dgm:cxn modelId="{836D8EDE-D321-44D6-A014-72DAE5FE84EB}" type="presParOf" srcId="{0C5A5321-A3BB-41D3-86D0-A96D5032DE69}" destId="{3DC3A3F1-F2A1-4EB5-8CDB-F4607F79F668}" srcOrd="0" destOrd="0" presId="urn:microsoft.com/office/officeart/2018/2/layout/IconVerticalSolidList"/>
    <dgm:cxn modelId="{019D3BFC-7AD7-4179-ADC4-374840AAD7A0}" type="presParOf" srcId="{0C5A5321-A3BB-41D3-86D0-A96D5032DE69}" destId="{3644ED29-8F51-4299-A632-9BD85FD283D9}" srcOrd="1" destOrd="0" presId="urn:microsoft.com/office/officeart/2018/2/layout/IconVerticalSolidList"/>
    <dgm:cxn modelId="{4A9F27A0-9B7F-4A00-87CE-2B67A77150AB}" type="presParOf" srcId="{0C5A5321-A3BB-41D3-86D0-A96D5032DE69}" destId="{CD6A86C6-64CC-4449-AEAC-CFCF731D6B3A}" srcOrd="2" destOrd="0" presId="urn:microsoft.com/office/officeart/2018/2/layout/IconVerticalSolidList"/>
    <dgm:cxn modelId="{F5A7ECC6-2A19-4FF9-BBA3-C3B97358BDDD}" type="presParOf" srcId="{0C5A5321-A3BB-41D3-86D0-A96D5032DE69}" destId="{F68BC5B6-D874-4558-B101-879D79424A85}" srcOrd="3" destOrd="0" presId="urn:microsoft.com/office/officeart/2018/2/layout/IconVerticalSolidList"/>
    <dgm:cxn modelId="{C177942E-F119-4564-A582-5AF08409621E}" type="presParOf" srcId="{0C5A5321-A3BB-41D3-86D0-A96D5032DE69}" destId="{BCF815EA-85C3-4D34-B62A-F708C98E81E8}" srcOrd="4" destOrd="0" presId="urn:microsoft.com/office/officeart/2018/2/layout/IconVerticalSolidList"/>
    <dgm:cxn modelId="{50E00873-DADF-4742-938C-516CF2AC7CEA}" type="presParOf" srcId="{CCAEA625-A90B-4C04-B4E9-D17AD7C7F360}" destId="{30AA93D0-60E0-4C8C-A8E6-9296B8E04497}" srcOrd="1" destOrd="0" presId="urn:microsoft.com/office/officeart/2018/2/layout/IconVerticalSolidList"/>
    <dgm:cxn modelId="{45E5EB96-9696-4622-BD62-2AB0B14F4460}" type="presParOf" srcId="{CCAEA625-A90B-4C04-B4E9-D17AD7C7F360}" destId="{CA2EC3F1-9780-41EF-8D24-78ACE416F906}" srcOrd="2" destOrd="0" presId="urn:microsoft.com/office/officeart/2018/2/layout/IconVerticalSolidList"/>
    <dgm:cxn modelId="{CF416771-A645-4DBD-882D-91F6AEDB13C3}" type="presParOf" srcId="{CA2EC3F1-9780-41EF-8D24-78ACE416F906}" destId="{84FBFC5A-2B30-4C39-A75D-EC90F1191B65}" srcOrd="0" destOrd="0" presId="urn:microsoft.com/office/officeart/2018/2/layout/IconVerticalSolidList"/>
    <dgm:cxn modelId="{C8E8037E-1409-44B0-8694-E55C3225464A}" type="presParOf" srcId="{CA2EC3F1-9780-41EF-8D24-78ACE416F906}" destId="{DABA4E0B-9F30-470B-8961-F9777B3331BA}" srcOrd="1" destOrd="0" presId="urn:microsoft.com/office/officeart/2018/2/layout/IconVerticalSolidList"/>
    <dgm:cxn modelId="{05C264D9-CB08-4AD8-B7AA-A18241DA6923}" type="presParOf" srcId="{CA2EC3F1-9780-41EF-8D24-78ACE416F906}" destId="{4215DD4E-8CEA-4C57-B6EA-191751FEE67E}" srcOrd="2" destOrd="0" presId="urn:microsoft.com/office/officeart/2018/2/layout/IconVerticalSolidList"/>
    <dgm:cxn modelId="{DF751C60-58C8-49B7-86FC-CE6677ADFF90}" type="presParOf" srcId="{CA2EC3F1-9780-41EF-8D24-78ACE416F906}" destId="{8EF8151C-E319-4D40-B762-4431EDAE7128}" srcOrd="3" destOrd="0" presId="urn:microsoft.com/office/officeart/2018/2/layout/IconVerticalSolidList"/>
    <dgm:cxn modelId="{873E1248-A8F3-493F-B5BB-BD0644C62590}" type="presParOf" srcId="{CCAEA625-A90B-4C04-B4E9-D17AD7C7F360}" destId="{F763CA00-185F-48B9-A765-CEC148F658B5}" srcOrd="3" destOrd="0" presId="urn:microsoft.com/office/officeart/2018/2/layout/IconVerticalSolidList"/>
    <dgm:cxn modelId="{8B3F6E16-22A2-4E28-9A76-09C871B8B035}" type="presParOf" srcId="{CCAEA625-A90B-4C04-B4E9-D17AD7C7F360}" destId="{3E0BDE9D-361C-4ADF-9D95-5D5636BC43AD}" srcOrd="4" destOrd="0" presId="urn:microsoft.com/office/officeart/2018/2/layout/IconVerticalSolidList"/>
    <dgm:cxn modelId="{E79C3F3F-BF7E-4C57-A4EC-D469BB641DEB}" type="presParOf" srcId="{3E0BDE9D-361C-4ADF-9D95-5D5636BC43AD}" destId="{E2CE27E6-7802-4280-A499-05D56DB8C85B}" srcOrd="0" destOrd="0" presId="urn:microsoft.com/office/officeart/2018/2/layout/IconVerticalSolidList"/>
    <dgm:cxn modelId="{B7DB9ACE-FDC0-461E-9AA7-14F4D5F2908D}" type="presParOf" srcId="{3E0BDE9D-361C-4ADF-9D95-5D5636BC43AD}" destId="{DB39DA66-13BF-4D03-B124-DADCC60D710C}" srcOrd="1" destOrd="0" presId="urn:microsoft.com/office/officeart/2018/2/layout/IconVerticalSolidList"/>
    <dgm:cxn modelId="{15B21D8F-A75E-4B3F-A3CC-3DE7593BF5FC}" type="presParOf" srcId="{3E0BDE9D-361C-4ADF-9D95-5D5636BC43AD}" destId="{50286BC6-6BD2-4394-AAAA-2BA1F0EEBD9E}" srcOrd="2" destOrd="0" presId="urn:microsoft.com/office/officeart/2018/2/layout/IconVerticalSolidList"/>
    <dgm:cxn modelId="{3EB83D81-6D8C-4FF2-8239-B6BAC0BEC8AC}" type="presParOf" srcId="{3E0BDE9D-361C-4ADF-9D95-5D5636BC43AD}" destId="{B8A7C35C-F7C9-4820-8204-4E40C07C5919}" srcOrd="3" destOrd="0" presId="urn:microsoft.com/office/officeart/2018/2/layout/IconVerticalSolidList"/>
    <dgm:cxn modelId="{C36257CA-5577-459D-B1BA-760A21E620DD}" type="presParOf" srcId="{3E0BDE9D-361C-4ADF-9D95-5D5636BC43AD}" destId="{D71909AE-D8CE-4EB7-A9EB-9BE7484AFCD1}" srcOrd="4" destOrd="0" presId="urn:microsoft.com/office/officeart/2018/2/layout/IconVerticalSolidList"/>
    <dgm:cxn modelId="{B12EB629-6A3F-421B-B102-6104A0DA0152}" type="presParOf" srcId="{CCAEA625-A90B-4C04-B4E9-D17AD7C7F360}" destId="{6FE23982-4B45-4DB6-AE05-C4A8928C6FDA}" srcOrd="5" destOrd="0" presId="urn:microsoft.com/office/officeart/2018/2/layout/IconVerticalSolidList"/>
    <dgm:cxn modelId="{DC1650AD-E957-4000-9617-C3C3B855B19D}" type="presParOf" srcId="{CCAEA625-A90B-4C04-B4E9-D17AD7C7F360}" destId="{11BF8760-3AE2-4C6D-8EE5-67ECD588A130}" srcOrd="6" destOrd="0" presId="urn:microsoft.com/office/officeart/2018/2/layout/IconVerticalSolidList"/>
    <dgm:cxn modelId="{0B69F419-1FBC-4FF9-A310-FDA178A6B876}" type="presParOf" srcId="{11BF8760-3AE2-4C6D-8EE5-67ECD588A130}" destId="{3BFEF49A-DA68-4D39-A5B5-9F974253AE9F}" srcOrd="0" destOrd="0" presId="urn:microsoft.com/office/officeart/2018/2/layout/IconVerticalSolidList"/>
    <dgm:cxn modelId="{1D490061-FD93-4159-94D8-6C0547EBE4AB}" type="presParOf" srcId="{11BF8760-3AE2-4C6D-8EE5-67ECD588A130}" destId="{7CA6D1C8-711F-4434-9CDF-E43020180E19}" srcOrd="1" destOrd="0" presId="urn:microsoft.com/office/officeart/2018/2/layout/IconVerticalSolidList"/>
    <dgm:cxn modelId="{52BB953F-0CA9-46B9-8CDA-BB9BCF2C9ED8}" type="presParOf" srcId="{11BF8760-3AE2-4C6D-8EE5-67ECD588A130}" destId="{9CBB0270-A710-4810-B675-DB679D33E054}" srcOrd="2" destOrd="0" presId="urn:microsoft.com/office/officeart/2018/2/layout/IconVerticalSolidList"/>
    <dgm:cxn modelId="{226D0E01-96DB-4EE1-B1E1-3FD79C6A14FF}" type="presParOf" srcId="{11BF8760-3AE2-4C6D-8EE5-67ECD588A130}" destId="{61D677B9-EFF9-4EBC-826B-B1AB035CE278}" srcOrd="3" destOrd="0" presId="urn:microsoft.com/office/officeart/2018/2/layout/IconVerticalSolidList"/>
    <dgm:cxn modelId="{066882E0-81EA-4886-ABCF-A48A10845B43}" type="presParOf" srcId="{CCAEA625-A90B-4C04-B4E9-D17AD7C7F360}" destId="{1795EF8D-41F7-486B-AD08-7B9297005C2A}" srcOrd="7" destOrd="0" presId="urn:microsoft.com/office/officeart/2018/2/layout/IconVerticalSolidList"/>
    <dgm:cxn modelId="{29A37E08-EF9F-4A7B-86DE-DC4D84F2E2E5}" type="presParOf" srcId="{CCAEA625-A90B-4C04-B4E9-D17AD7C7F360}" destId="{CEBBFB8D-CE8C-4BC2-9241-67AEC8EBDF25}" srcOrd="8" destOrd="0" presId="urn:microsoft.com/office/officeart/2018/2/layout/IconVerticalSolidList"/>
    <dgm:cxn modelId="{1C109E02-7E23-41DD-AE13-917F07539285}" type="presParOf" srcId="{CEBBFB8D-CE8C-4BC2-9241-67AEC8EBDF25}" destId="{8FC871F3-ECCC-46CB-8EAD-309AD43E835F}" srcOrd="0" destOrd="0" presId="urn:microsoft.com/office/officeart/2018/2/layout/IconVerticalSolidList"/>
    <dgm:cxn modelId="{D600D550-9B2C-4214-8D31-B69E42F3015D}" type="presParOf" srcId="{CEBBFB8D-CE8C-4BC2-9241-67AEC8EBDF25}" destId="{0B178108-8556-4A19-865B-B2213119E6D6}" srcOrd="1" destOrd="0" presId="urn:microsoft.com/office/officeart/2018/2/layout/IconVerticalSolidList"/>
    <dgm:cxn modelId="{2CB7ED5F-9CBC-4B92-A452-75E6CD1A8DE2}" type="presParOf" srcId="{CEBBFB8D-CE8C-4BC2-9241-67AEC8EBDF25}" destId="{D3499608-6281-46F4-A88D-5B861968A40B}" srcOrd="2" destOrd="0" presId="urn:microsoft.com/office/officeart/2018/2/layout/IconVerticalSolidList"/>
    <dgm:cxn modelId="{D6597AE2-A4D4-4D32-A58A-6CFA296DBD5F}" type="presParOf" srcId="{CEBBFB8D-CE8C-4BC2-9241-67AEC8EBDF25}" destId="{5F95F604-8EB8-4202-9521-301C0791DE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075E1-7207-41F1-96DF-8C9F94A867C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83E7E02-BFD5-4633-990F-C65E10B9B182}">
      <dgm:prSet/>
      <dgm:spPr/>
      <dgm:t>
        <a:bodyPr/>
        <a:lstStyle/>
        <a:p>
          <a:r>
            <a:rPr lang="en-US" b="0" i="0"/>
            <a:t>Security Governance </a:t>
          </a:r>
          <a:endParaRPr lang="en-US"/>
        </a:p>
      </dgm:t>
    </dgm:pt>
    <dgm:pt modelId="{20CB2348-95E6-4575-8768-C6CC61B38114}" type="parTrans" cxnId="{39A6F4D3-81ED-4237-834D-5BDB59B5994B}">
      <dgm:prSet/>
      <dgm:spPr/>
      <dgm:t>
        <a:bodyPr/>
        <a:lstStyle/>
        <a:p>
          <a:endParaRPr lang="en-US"/>
        </a:p>
      </dgm:t>
    </dgm:pt>
    <dgm:pt modelId="{857D7479-8503-409F-A001-5F05C3C983EE}" type="sibTrans" cxnId="{39A6F4D3-81ED-4237-834D-5BDB59B5994B}">
      <dgm:prSet/>
      <dgm:spPr/>
      <dgm:t>
        <a:bodyPr/>
        <a:lstStyle/>
        <a:p>
          <a:endParaRPr lang="en-US"/>
        </a:p>
      </dgm:t>
    </dgm:pt>
    <dgm:pt modelId="{80636A35-F4EF-45DF-A55D-BC8A7AB386CC}">
      <dgm:prSet/>
      <dgm:spPr/>
      <dgm:t>
        <a:bodyPr/>
        <a:lstStyle/>
        <a:p>
          <a:r>
            <a:rPr lang="en-US" b="0" i="0"/>
            <a:t>Ethical Management</a:t>
          </a:r>
          <a:endParaRPr lang="en-US"/>
        </a:p>
      </dgm:t>
    </dgm:pt>
    <dgm:pt modelId="{0217E758-A8B0-4799-9C6A-160B1BB38AE2}" type="parTrans" cxnId="{3C47B711-8881-4DB0-AFB9-1A1565053842}">
      <dgm:prSet/>
      <dgm:spPr/>
      <dgm:t>
        <a:bodyPr/>
        <a:lstStyle/>
        <a:p>
          <a:endParaRPr lang="en-US"/>
        </a:p>
      </dgm:t>
    </dgm:pt>
    <dgm:pt modelId="{388CF884-6E7E-4D28-9466-E6A04DE46BF0}" type="sibTrans" cxnId="{3C47B711-8881-4DB0-AFB9-1A1565053842}">
      <dgm:prSet/>
      <dgm:spPr/>
      <dgm:t>
        <a:bodyPr/>
        <a:lstStyle/>
        <a:p>
          <a:endParaRPr lang="en-US"/>
        </a:p>
      </dgm:t>
    </dgm:pt>
    <dgm:pt modelId="{36653BA5-7CB8-41E2-BA60-0F0692258628}" type="pres">
      <dgm:prSet presAssocID="{ECA075E1-7207-41F1-96DF-8C9F94A867C9}" presName="linear" presStyleCnt="0">
        <dgm:presLayoutVars>
          <dgm:animLvl val="lvl"/>
          <dgm:resizeHandles val="exact"/>
        </dgm:presLayoutVars>
      </dgm:prSet>
      <dgm:spPr/>
    </dgm:pt>
    <dgm:pt modelId="{ACA54C20-A2AA-4440-A197-EFF53FC3275F}" type="pres">
      <dgm:prSet presAssocID="{183E7E02-BFD5-4633-990F-C65E10B9B182}" presName="parentText" presStyleLbl="node1" presStyleIdx="0" presStyleCnt="2">
        <dgm:presLayoutVars>
          <dgm:chMax val="0"/>
          <dgm:bulletEnabled val="1"/>
        </dgm:presLayoutVars>
      </dgm:prSet>
      <dgm:spPr/>
    </dgm:pt>
    <dgm:pt modelId="{B52D7D94-00FD-4474-9C87-0607CCC807E6}" type="pres">
      <dgm:prSet presAssocID="{857D7479-8503-409F-A001-5F05C3C983EE}" presName="spacer" presStyleCnt="0"/>
      <dgm:spPr/>
    </dgm:pt>
    <dgm:pt modelId="{51F97E00-140C-42B0-8705-6A8A10F3E128}" type="pres">
      <dgm:prSet presAssocID="{80636A35-F4EF-45DF-A55D-BC8A7AB386CC}" presName="parentText" presStyleLbl="node1" presStyleIdx="1" presStyleCnt="2">
        <dgm:presLayoutVars>
          <dgm:chMax val="0"/>
          <dgm:bulletEnabled val="1"/>
        </dgm:presLayoutVars>
      </dgm:prSet>
      <dgm:spPr/>
    </dgm:pt>
  </dgm:ptLst>
  <dgm:cxnLst>
    <dgm:cxn modelId="{3C47B711-8881-4DB0-AFB9-1A1565053842}" srcId="{ECA075E1-7207-41F1-96DF-8C9F94A867C9}" destId="{80636A35-F4EF-45DF-A55D-BC8A7AB386CC}" srcOrd="1" destOrd="0" parTransId="{0217E758-A8B0-4799-9C6A-160B1BB38AE2}" sibTransId="{388CF884-6E7E-4D28-9466-E6A04DE46BF0}"/>
    <dgm:cxn modelId="{6BFF4139-A8FC-43F7-9044-DF7E4A5CD766}" type="presOf" srcId="{ECA075E1-7207-41F1-96DF-8C9F94A867C9}" destId="{36653BA5-7CB8-41E2-BA60-0F0692258628}" srcOrd="0" destOrd="0" presId="urn:microsoft.com/office/officeart/2005/8/layout/vList2"/>
    <dgm:cxn modelId="{EC103770-CB1E-4F1D-BCB9-76D2A89E9D2F}" type="presOf" srcId="{80636A35-F4EF-45DF-A55D-BC8A7AB386CC}" destId="{51F97E00-140C-42B0-8705-6A8A10F3E128}" srcOrd="0" destOrd="0" presId="urn:microsoft.com/office/officeart/2005/8/layout/vList2"/>
    <dgm:cxn modelId="{39A6F4D3-81ED-4237-834D-5BDB59B5994B}" srcId="{ECA075E1-7207-41F1-96DF-8C9F94A867C9}" destId="{183E7E02-BFD5-4633-990F-C65E10B9B182}" srcOrd="0" destOrd="0" parTransId="{20CB2348-95E6-4575-8768-C6CC61B38114}" sibTransId="{857D7479-8503-409F-A001-5F05C3C983EE}"/>
    <dgm:cxn modelId="{746B9AE3-D596-4CA7-9232-DDFF60400193}" type="presOf" srcId="{183E7E02-BFD5-4633-990F-C65E10B9B182}" destId="{ACA54C20-A2AA-4440-A197-EFF53FC3275F}" srcOrd="0" destOrd="0" presId="urn:microsoft.com/office/officeart/2005/8/layout/vList2"/>
    <dgm:cxn modelId="{893A2884-F860-4CB9-8FDB-3B29D2EF9858}" type="presParOf" srcId="{36653BA5-7CB8-41E2-BA60-0F0692258628}" destId="{ACA54C20-A2AA-4440-A197-EFF53FC3275F}" srcOrd="0" destOrd="0" presId="urn:microsoft.com/office/officeart/2005/8/layout/vList2"/>
    <dgm:cxn modelId="{12FEDCB4-DB1F-4C81-B40F-E67211648F21}" type="presParOf" srcId="{36653BA5-7CB8-41E2-BA60-0F0692258628}" destId="{B52D7D94-00FD-4474-9C87-0607CCC807E6}" srcOrd="1" destOrd="0" presId="urn:microsoft.com/office/officeart/2005/8/layout/vList2"/>
    <dgm:cxn modelId="{2A850CD2-7694-4051-B8B3-816938DE9100}" type="presParOf" srcId="{36653BA5-7CB8-41E2-BA60-0F0692258628}" destId="{51F97E00-140C-42B0-8705-6A8A10F3E12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E9FACC-4BC5-479E-AD11-505EF12A82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22A3828-13C2-40AF-8066-0E8555200EBE}">
      <dgm:prSet/>
      <dgm:spPr/>
      <dgm:t>
        <a:bodyPr/>
        <a:lstStyle/>
        <a:p>
          <a:r>
            <a:rPr lang="en-US"/>
            <a:t>Definition and Scope</a:t>
          </a:r>
        </a:p>
      </dgm:t>
    </dgm:pt>
    <dgm:pt modelId="{412A83AA-4A7D-45D9-B4FB-59CF6992977B}" type="parTrans" cxnId="{9426C779-35B6-458E-A369-8B3DF145C6CE}">
      <dgm:prSet/>
      <dgm:spPr/>
      <dgm:t>
        <a:bodyPr/>
        <a:lstStyle/>
        <a:p>
          <a:endParaRPr lang="en-US"/>
        </a:p>
      </dgm:t>
    </dgm:pt>
    <dgm:pt modelId="{5661A28F-1B6B-48D7-B28C-3620B8A4290E}" type="sibTrans" cxnId="{9426C779-35B6-458E-A369-8B3DF145C6CE}">
      <dgm:prSet/>
      <dgm:spPr/>
      <dgm:t>
        <a:bodyPr/>
        <a:lstStyle/>
        <a:p>
          <a:endParaRPr lang="en-US"/>
        </a:p>
      </dgm:t>
    </dgm:pt>
    <dgm:pt modelId="{8FD25799-D402-41D6-BD82-E8B993A21BE8}">
      <dgm:prSet/>
      <dgm:spPr/>
      <dgm:t>
        <a:bodyPr/>
        <a:lstStyle/>
        <a:p>
          <a:r>
            <a:rPr lang="en-US"/>
            <a:t>Risk Management and Compliance</a:t>
          </a:r>
        </a:p>
      </dgm:t>
    </dgm:pt>
    <dgm:pt modelId="{E8363148-2072-4810-94BA-10BF64761706}" type="parTrans" cxnId="{B8FF268C-823B-4CB4-80D4-088C7C921852}">
      <dgm:prSet/>
      <dgm:spPr/>
      <dgm:t>
        <a:bodyPr/>
        <a:lstStyle/>
        <a:p>
          <a:endParaRPr lang="en-US"/>
        </a:p>
      </dgm:t>
    </dgm:pt>
    <dgm:pt modelId="{B7FCF3C4-D612-450C-81DC-6A97F7D6A6A8}" type="sibTrans" cxnId="{B8FF268C-823B-4CB4-80D4-088C7C921852}">
      <dgm:prSet/>
      <dgm:spPr/>
      <dgm:t>
        <a:bodyPr/>
        <a:lstStyle/>
        <a:p>
          <a:endParaRPr lang="en-US"/>
        </a:p>
      </dgm:t>
    </dgm:pt>
    <dgm:pt modelId="{829C5544-1E02-4CA5-ACC3-5B7FB53016EA}">
      <dgm:prSet/>
      <dgm:spPr/>
      <dgm:t>
        <a:bodyPr/>
        <a:lstStyle/>
        <a:p>
          <a:r>
            <a:rPr lang="en-US"/>
            <a:t>Incident Response and Resilience</a:t>
          </a:r>
        </a:p>
      </dgm:t>
    </dgm:pt>
    <dgm:pt modelId="{88B575A9-09D5-4C40-8C3E-29A3670A8D33}" type="parTrans" cxnId="{EFE5FE14-81D2-48AC-9401-CFBA48D6BEDF}">
      <dgm:prSet/>
      <dgm:spPr/>
      <dgm:t>
        <a:bodyPr/>
        <a:lstStyle/>
        <a:p>
          <a:endParaRPr lang="en-US"/>
        </a:p>
      </dgm:t>
    </dgm:pt>
    <dgm:pt modelId="{8F4A0964-3721-4C04-AC0E-5A46302E5D1A}" type="sibTrans" cxnId="{EFE5FE14-81D2-48AC-9401-CFBA48D6BEDF}">
      <dgm:prSet/>
      <dgm:spPr/>
      <dgm:t>
        <a:bodyPr/>
        <a:lstStyle/>
        <a:p>
          <a:endParaRPr lang="en-US"/>
        </a:p>
      </dgm:t>
    </dgm:pt>
    <dgm:pt modelId="{FEDB1694-21BC-4F77-96F1-6949F0D28BBA}" type="pres">
      <dgm:prSet presAssocID="{0FE9FACC-4BC5-479E-AD11-505EF12A824C}" presName="vert0" presStyleCnt="0">
        <dgm:presLayoutVars>
          <dgm:dir/>
          <dgm:animOne val="branch"/>
          <dgm:animLvl val="lvl"/>
        </dgm:presLayoutVars>
      </dgm:prSet>
      <dgm:spPr/>
    </dgm:pt>
    <dgm:pt modelId="{F5803580-91E0-4885-B6AB-6F071321A35E}" type="pres">
      <dgm:prSet presAssocID="{D22A3828-13C2-40AF-8066-0E8555200EBE}" presName="thickLine" presStyleLbl="alignNode1" presStyleIdx="0" presStyleCnt="3"/>
      <dgm:spPr/>
    </dgm:pt>
    <dgm:pt modelId="{D84D5AC2-31ED-4A35-B4DB-F57686A5B577}" type="pres">
      <dgm:prSet presAssocID="{D22A3828-13C2-40AF-8066-0E8555200EBE}" presName="horz1" presStyleCnt="0"/>
      <dgm:spPr/>
    </dgm:pt>
    <dgm:pt modelId="{3302AFEE-5E4A-4EC1-B106-49A16416CA4F}" type="pres">
      <dgm:prSet presAssocID="{D22A3828-13C2-40AF-8066-0E8555200EBE}" presName="tx1" presStyleLbl="revTx" presStyleIdx="0" presStyleCnt="3"/>
      <dgm:spPr/>
    </dgm:pt>
    <dgm:pt modelId="{83F9ED97-C334-4BE6-9F84-7B9EABF9B93F}" type="pres">
      <dgm:prSet presAssocID="{D22A3828-13C2-40AF-8066-0E8555200EBE}" presName="vert1" presStyleCnt="0"/>
      <dgm:spPr/>
    </dgm:pt>
    <dgm:pt modelId="{79E72565-95CD-4EC0-A124-3618EB1019B6}" type="pres">
      <dgm:prSet presAssocID="{8FD25799-D402-41D6-BD82-E8B993A21BE8}" presName="thickLine" presStyleLbl="alignNode1" presStyleIdx="1" presStyleCnt="3"/>
      <dgm:spPr/>
    </dgm:pt>
    <dgm:pt modelId="{8BFF3A6E-BA42-420F-BD37-58619BFFFC36}" type="pres">
      <dgm:prSet presAssocID="{8FD25799-D402-41D6-BD82-E8B993A21BE8}" presName="horz1" presStyleCnt="0"/>
      <dgm:spPr/>
    </dgm:pt>
    <dgm:pt modelId="{F4C51996-902C-4C40-8A50-F1E0B42A0175}" type="pres">
      <dgm:prSet presAssocID="{8FD25799-D402-41D6-BD82-E8B993A21BE8}" presName="tx1" presStyleLbl="revTx" presStyleIdx="1" presStyleCnt="3"/>
      <dgm:spPr/>
    </dgm:pt>
    <dgm:pt modelId="{2B792D59-526E-4792-BB8A-CAB0081F8809}" type="pres">
      <dgm:prSet presAssocID="{8FD25799-D402-41D6-BD82-E8B993A21BE8}" presName="vert1" presStyleCnt="0"/>
      <dgm:spPr/>
    </dgm:pt>
    <dgm:pt modelId="{C38D2628-BF0D-4366-8E88-C294E82BA265}" type="pres">
      <dgm:prSet presAssocID="{829C5544-1E02-4CA5-ACC3-5B7FB53016EA}" presName="thickLine" presStyleLbl="alignNode1" presStyleIdx="2" presStyleCnt="3"/>
      <dgm:spPr/>
    </dgm:pt>
    <dgm:pt modelId="{0A7A429A-18CA-4C82-BBC0-E6FC8DC4830A}" type="pres">
      <dgm:prSet presAssocID="{829C5544-1E02-4CA5-ACC3-5B7FB53016EA}" presName="horz1" presStyleCnt="0"/>
      <dgm:spPr/>
    </dgm:pt>
    <dgm:pt modelId="{18D49D1F-E9E5-4FC7-9DB8-0DD52E974C85}" type="pres">
      <dgm:prSet presAssocID="{829C5544-1E02-4CA5-ACC3-5B7FB53016EA}" presName="tx1" presStyleLbl="revTx" presStyleIdx="2" presStyleCnt="3"/>
      <dgm:spPr/>
    </dgm:pt>
    <dgm:pt modelId="{5A8E3516-798A-4E00-ADCC-13217B2532FE}" type="pres">
      <dgm:prSet presAssocID="{829C5544-1E02-4CA5-ACC3-5B7FB53016EA}" presName="vert1" presStyleCnt="0"/>
      <dgm:spPr/>
    </dgm:pt>
  </dgm:ptLst>
  <dgm:cxnLst>
    <dgm:cxn modelId="{EFE5FE14-81D2-48AC-9401-CFBA48D6BEDF}" srcId="{0FE9FACC-4BC5-479E-AD11-505EF12A824C}" destId="{829C5544-1E02-4CA5-ACC3-5B7FB53016EA}" srcOrd="2" destOrd="0" parTransId="{88B575A9-09D5-4C40-8C3E-29A3670A8D33}" sibTransId="{8F4A0964-3721-4C04-AC0E-5A46302E5D1A}"/>
    <dgm:cxn modelId="{715D8F1D-AAA4-49A2-919A-3EF092690834}" type="presOf" srcId="{829C5544-1E02-4CA5-ACC3-5B7FB53016EA}" destId="{18D49D1F-E9E5-4FC7-9DB8-0DD52E974C85}" srcOrd="0" destOrd="0" presId="urn:microsoft.com/office/officeart/2008/layout/LinedList"/>
    <dgm:cxn modelId="{14B6592A-7636-46DA-B330-755BBF90F24D}" type="presOf" srcId="{0FE9FACC-4BC5-479E-AD11-505EF12A824C}" destId="{FEDB1694-21BC-4F77-96F1-6949F0D28BBA}" srcOrd="0" destOrd="0" presId="urn:microsoft.com/office/officeart/2008/layout/LinedList"/>
    <dgm:cxn modelId="{9426C779-35B6-458E-A369-8B3DF145C6CE}" srcId="{0FE9FACC-4BC5-479E-AD11-505EF12A824C}" destId="{D22A3828-13C2-40AF-8066-0E8555200EBE}" srcOrd="0" destOrd="0" parTransId="{412A83AA-4A7D-45D9-B4FB-59CF6992977B}" sibTransId="{5661A28F-1B6B-48D7-B28C-3620B8A4290E}"/>
    <dgm:cxn modelId="{DCB4F281-E41D-4A5B-A7A7-1F30BCE5710C}" type="presOf" srcId="{D22A3828-13C2-40AF-8066-0E8555200EBE}" destId="{3302AFEE-5E4A-4EC1-B106-49A16416CA4F}" srcOrd="0" destOrd="0" presId="urn:microsoft.com/office/officeart/2008/layout/LinedList"/>
    <dgm:cxn modelId="{B8FF268C-823B-4CB4-80D4-088C7C921852}" srcId="{0FE9FACC-4BC5-479E-AD11-505EF12A824C}" destId="{8FD25799-D402-41D6-BD82-E8B993A21BE8}" srcOrd="1" destOrd="0" parTransId="{E8363148-2072-4810-94BA-10BF64761706}" sibTransId="{B7FCF3C4-D612-450C-81DC-6A97F7D6A6A8}"/>
    <dgm:cxn modelId="{7BD024F0-7A41-4748-97C1-53E801157B77}" type="presOf" srcId="{8FD25799-D402-41D6-BD82-E8B993A21BE8}" destId="{F4C51996-902C-4C40-8A50-F1E0B42A0175}" srcOrd="0" destOrd="0" presId="urn:microsoft.com/office/officeart/2008/layout/LinedList"/>
    <dgm:cxn modelId="{F0BF29BC-4638-484E-A73D-D780B775CF00}" type="presParOf" srcId="{FEDB1694-21BC-4F77-96F1-6949F0D28BBA}" destId="{F5803580-91E0-4885-B6AB-6F071321A35E}" srcOrd="0" destOrd="0" presId="urn:microsoft.com/office/officeart/2008/layout/LinedList"/>
    <dgm:cxn modelId="{53DA64CC-CD2E-45AA-A980-E9FCA2C03793}" type="presParOf" srcId="{FEDB1694-21BC-4F77-96F1-6949F0D28BBA}" destId="{D84D5AC2-31ED-4A35-B4DB-F57686A5B577}" srcOrd="1" destOrd="0" presId="urn:microsoft.com/office/officeart/2008/layout/LinedList"/>
    <dgm:cxn modelId="{FFF5E5FF-83AC-4D4B-A1F2-94576978EF5D}" type="presParOf" srcId="{D84D5AC2-31ED-4A35-B4DB-F57686A5B577}" destId="{3302AFEE-5E4A-4EC1-B106-49A16416CA4F}" srcOrd="0" destOrd="0" presId="urn:microsoft.com/office/officeart/2008/layout/LinedList"/>
    <dgm:cxn modelId="{C8153001-A7A2-449C-9F23-1124434D0E04}" type="presParOf" srcId="{D84D5AC2-31ED-4A35-B4DB-F57686A5B577}" destId="{83F9ED97-C334-4BE6-9F84-7B9EABF9B93F}" srcOrd="1" destOrd="0" presId="urn:microsoft.com/office/officeart/2008/layout/LinedList"/>
    <dgm:cxn modelId="{82E9FC5B-B07B-41C9-965C-E5600F7F8BB0}" type="presParOf" srcId="{FEDB1694-21BC-4F77-96F1-6949F0D28BBA}" destId="{79E72565-95CD-4EC0-A124-3618EB1019B6}" srcOrd="2" destOrd="0" presId="urn:microsoft.com/office/officeart/2008/layout/LinedList"/>
    <dgm:cxn modelId="{92DD63B2-00E4-4456-85DE-9AABB10F0C8C}" type="presParOf" srcId="{FEDB1694-21BC-4F77-96F1-6949F0D28BBA}" destId="{8BFF3A6E-BA42-420F-BD37-58619BFFFC36}" srcOrd="3" destOrd="0" presId="urn:microsoft.com/office/officeart/2008/layout/LinedList"/>
    <dgm:cxn modelId="{2BE37EAC-3B7B-45AE-82E6-ECC9D730EC6E}" type="presParOf" srcId="{8BFF3A6E-BA42-420F-BD37-58619BFFFC36}" destId="{F4C51996-902C-4C40-8A50-F1E0B42A0175}" srcOrd="0" destOrd="0" presId="urn:microsoft.com/office/officeart/2008/layout/LinedList"/>
    <dgm:cxn modelId="{36ABE36F-6560-46BD-8C2E-D6F07245D63B}" type="presParOf" srcId="{8BFF3A6E-BA42-420F-BD37-58619BFFFC36}" destId="{2B792D59-526E-4792-BB8A-CAB0081F8809}" srcOrd="1" destOrd="0" presId="urn:microsoft.com/office/officeart/2008/layout/LinedList"/>
    <dgm:cxn modelId="{2471D2E3-C5D1-4565-9932-EA17C05FD4C5}" type="presParOf" srcId="{FEDB1694-21BC-4F77-96F1-6949F0D28BBA}" destId="{C38D2628-BF0D-4366-8E88-C294E82BA265}" srcOrd="4" destOrd="0" presId="urn:microsoft.com/office/officeart/2008/layout/LinedList"/>
    <dgm:cxn modelId="{B6020EEF-3F75-4A9E-AC71-A9DEB4740EBF}" type="presParOf" srcId="{FEDB1694-21BC-4F77-96F1-6949F0D28BBA}" destId="{0A7A429A-18CA-4C82-BBC0-E6FC8DC4830A}" srcOrd="5" destOrd="0" presId="urn:microsoft.com/office/officeart/2008/layout/LinedList"/>
    <dgm:cxn modelId="{E3F5B1BD-A1D4-492A-BCB9-96CC1BDA86A7}" type="presParOf" srcId="{0A7A429A-18CA-4C82-BBC0-E6FC8DC4830A}" destId="{18D49D1F-E9E5-4FC7-9DB8-0DD52E974C85}" srcOrd="0" destOrd="0" presId="urn:microsoft.com/office/officeart/2008/layout/LinedList"/>
    <dgm:cxn modelId="{13E54EE4-9AC5-49E1-B723-4EC8AB28BCD2}" type="presParOf" srcId="{0A7A429A-18CA-4C82-BBC0-E6FC8DC4830A}" destId="{5A8E3516-798A-4E00-ADCC-13217B2532F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4A02EF-1263-4283-BE8D-5981C468681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00960A9-4D45-4B74-9374-BDB5930D9257}">
      <dgm:prSet/>
      <dgm:spPr/>
      <dgm:t>
        <a:bodyPr/>
        <a:lstStyle/>
        <a:p>
          <a:r>
            <a:rPr lang="en-US"/>
            <a:t>Register sources</a:t>
          </a:r>
        </a:p>
      </dgm:t>
    </dgm:pt>
    <dgm:pt modelId="{B690DD89-DC7E-4BEE-94E6-6844F9ED45AC}" type="parTrans" cxnId="{2E410929-4A2E-49CF-9068-99B18131C603}">
      <dgm:prSet/>
      <dgm:spPr/>
      <dgm:t>
        <a:bodyPr/>
        <a:lstStyle/>
        <a:p>
          <a:endParaRPr lang="en-US"/>
        </a:p>
      </dgm:t>
    </dgm:pt>
    <dgm:pt modelId="{0FD538A8-6F03-44E0-B290-CF38BD2C2BD6}" type="sibTrans" cxnId="{2E410929-4A2E-49CF-9068-99B18131C603}">
      <dgm:prSet/>
      <dgm:spPr/>
      <dgm:t>
        <a:bodyPr/>
        <a:lstStyle/>
        <a:p>
          <a:endParaRPr lang="en-US"/>
        </a:p>
      </dgm:t>
    </dgm:pt>
    <dgm:pt modelId="{CC7BF1E5-B50F-41A6-82FA-116274E30BC6}">
      <dgm:prSet/>
      <dgm:spPr/>
      <dgm:t>
        <a:bodyPr/>
        <a:lstStyle/>
        <a:p>
          <a:r>
            <a:rPr lang="en-US"/>
            <a:t>Scan and classify</a:t>
          </a:r>
        </a:p>
      </dgm:t>
    </dgm:pt>
    <dgm:pt modelId="{4CED477C-0C26-4408-9E22-402406BDE637}" type="parTrans" cxnId="{00FDC640-1496-4BEF-929A-45DDA99EAE82}">
      <dgm:prSet/>
      <dgm:spPr/>
      <dgm:t>
        <a:bodyPr/>
        <a:lstStyle/>
        <a:p>
          <a:endParaRPr lang="en-US"/>
        </a:p>
      </dgm:t>
    </dgm:pt>
    <dgm:pt modelId="{690681A2-C113-4BB1-8C9E-A4DC677B6CE6}" type="sibTrans" cxnId="{00FDC640-1496-4BEF-929A-45DDA99EAE82}">
      <dgm:prSet/>
      <dgm:spPr/>
      <dgm:t>
        <a:bodyPr/>
        <a:lstStyle/>
        <a:p>
          <a:endParaRPr lang="en-US"/>
        </a:p>
      </dgm:t>
    </dgm:pt>
    <dgm:pt modelId="{F1F198A1-380E-4CF1-A213-7157A3500F3A}">
      <dgm:prSet/>
      <dgm:spPr/>
      <dgm:t>
        <a:bodyPr/>
        <a:lstStyle/>
        <a:p>
          <a:r>
            <a:rPr lang="en-US"/>
            <a:t>View Data Map</a:t>
          </a:r>
        </a:p>
      </dgm:t>
    </dgm:pt>
    <dgm:pt modelId="{48D297C4-2731-469D-AD21-83F621DD8116}" type="parTrans" cxnId="{07582BA4-9E28-4EFD-9C44-1C2A9A2D5723}">
      <dgm:prSet/>
      <dgm:spPr/>
      <dgm:t>
        <a:bodyPr/>
        <a:lstStyle/>
        <a:p>
          <a:endParaRPr lang="en-US"/>
        </a:p>
      </dgm:t>
    </dgm:pt>
    <dgm:pt modelId="{93DD9418-B127-414F-8E38-FF03ACE28015}" type="sibTrans" cxnId="{07582BA4-9E28-4EFD-9C44-1C2A9A2D5723}">
      <dgm:prSet/>
      <dgm:spPr/>
      <dgm:t>
        <a:bodyPr/>
        <a:lstStyle/>
        <a:p>
          <a:endParaRPr lang="en-US"/>
        </a:p>
      </dgm:t>
    </dgm:pt>
    <dgm:pt modelId="{DFF98184-8709-4C65-A953-363D0DE9AD92}">
      <dgm:prSet/>
      <dgm:spPr/>
      <dgm:t>
        <a:bodyPr/>
        <a:lstStyle/>
        <a:p>
          <a:r>
            <a:rPr lang="en-US"/>
            <a:t>Search</a:t>
          </a:r>
        </a:p>
      </dgm:t>
    </dgm:pt>
    <dgm:pt modelId="{0E246814-9C47-4071-89CE-B1BEF7B2D2AA}" type="parTrans" cxnId="{E91569FB-3072-4BC7-9423-F9957F28BC2B}">
      <dgm:prSet/>
      <dgm:spPr/>
      <dgm:t>
        <a:bodyPr/>
        <a:lstStyle/>
        <a:p>
          <a:endParaRPr lang="en-US"/>
        </a:p>
      </dgm:t>
    </dgm:pt>
    <dgm:pt modelId="{A65A0F93-383A-48F7-8CC7-3E5606476AFA}" type="sibTrans" cxnId="{E91569FB-3072-4BC7-9423-F9957F28BC2B}">
      <dgm:prSet/>
      <dgm:spPr/>
      <dgm:t>
        <a:bodyPr/>
        <a:lstStyle/>
        <a:p>
          <a:endParaRPr lang="en-US"/>
        </a:p>
      </dgm:t>
    </dgm:pt>
    <dgm:pt modelId="{E794BD25-F246-4436-8655-DEEABFFA1D1C}" type="pres">
      <dgm:prSet presAssocID="{8E4A02EF-1263-4283-BE8D-5981C468681F}" presName="linear" presStyleCnt="0">
        <dgm:presLayoutVars>
          <dgm:animLvl val="lvl"/>
          <dgm:resizeHandles val="exact"/>
        </dgm:presLayoutVars>
      </dgm:prSet>
      <dgm:spPr/>
    </dgm:pt>
    <dgm:pt modelId="{03D9AA78-31E4-47EB-8329-385EE1757A45}" type="pres">
      <dgm:prSet presAssocID="{D00960A9-4D45-4B74-9374-BDB5930D9257}" presName="parentText" presStyleLbl="node1" presStyleIdx="0" presStyleCnt="4">
        <dgm:presLayoutVars>
          <dgm:chMax val="0"/>
          <dgm:bulletEnabled val="1"/>
        </dgm:presLayoutVars>
      </dgm:prSet>
      <dgm:spPr/>
    </dgm:pt>
    <dgm:pt modelId="{28835AD5-4552-45CA-BAF3-D5B06C0A4AA6}" type="pres">
      <dgm:prSet presAssocID="{0FD538A8-6F03-44E0-B290-CF38BD2C2BD6}" presName="spacer" presStyleCnt="0"/>
      <dgm:spPr/>
    </dgm:pt>
    <dgm:pt modelId="{9F7C6220-327C-4CE6-B345-D0C6979DCEE4}" type="pres">
      <dgm:prSet presAssocID="{CC7BF1E5-B50F-41A6-82FA-116274E30BC6}" presName="parentText" presStyleLbl="node1" presStyleIdx="1" presStyleCnt="4">
        <dgm:presLayoutVars>
          <dgm:chMax val="0"/>
          <dgm:bulletEnabled val="1"/>
        </dgm:presLayoutVars>
      </dgm:prSet>
      <dgm:spPr/>
    </dgm:pt>
    <dgm:pt modelId="{86C9483C-3134-4A6B-8F51-F6B30908A29C}" type="pres">
      <dgm:prSet presAssocID="{690681A2-C113-4BB1-8C9E-A4DC677B6CE6}" presName="spacer" presStyleCnt="0"/>
      <dgm:spPr/>
    </dgm:pt>
    <dgm:pt modelId="{898F7D69-5E97-4339-A996-92858A94AB25}" type="pres">
      <dgm:prSet presAssocID="{F1F198A1-380E-4CF1-A213-7157A3500F3A}" presName="parentText" presStyleLbl="node1" presStyleIdx="2" presStyleCnt="4">
        <dgm:presLayoutVars>
          <dgm:chMax val="0"/>
          <dgm:bulletEnabled val="1"/>
        </dgm:presLayoutVars>
      </dgm:prSet>
      <dgm:spPr/>
    </dgm:pt>
    <dgm:pt modelId="{6A0BA3FD-D240-4BA5-9F4B-7EC5278BF1F7}" type="pres">
      <dgm:prSet presAssocID="{93DD9418-B127-414F-8E38-FF03ACE28015}" presName="spacer" presStyleCnt="0"/>
      <dgm:spPr/>
    </dgm:pt>
    <dgm:pt modelId="{8440A6E4-E5CB-47D4-B7D4-251CA511077A}" type="pres">
      <dgm:prSet presAssocID="{DFF98184-8709-4C65-A953-363D0DE9AD92}" presName="parentText" presStyleLbl="node1" presStyleIdx="3" presStyleCnt="4">
        <dgm:presLayoutVars>
          <dgm:chMax val="0"/>
          <dgm:bulletEnabled val="1"/>
        </dgm:presLayoutVars>
      </dgm:prSet>
      <dgm:spPr/>
    </dgm:pt>
  </dgm:ptLst>
  <dgm:cxnLst>
    <dgm:cxn modelId="{2E410929-4A2E-49CF-9068-99B18131C603}" srcId="{8E4A02EF-1263-4283-BE8D-5981C468681F}" destId="{D00960A9-4D45-4B74-9374-BDB5930D9257}" srcOrd="0" destOrd="0" parTransId="{B690DD89-DC7E-4BEE-94E6-6844F9ED45AC}" sibTransId="{0FD538A8-6F03-44E0-B290-CF38BD2C2BD6}"/>
    <dgm:cxn modelId="{6CE6A82E-7ACB-4569-950C-AF61D9A7D0F7}" type="presOf" srcId="{D00960A9-4D45-4B74-9374-BDB5930D9257}" destId="{03D9AA78-31E4-47EB-8329-385EE1757A45}" srcOrd="0" destOrd="0" presId="urn:microsoft.com/office/officeart/2005/8/layout/vList2"/>
    <dgm:cxn modelId="{00FDC640-1496-4BEF-929A-45DDA99EAE82}" srcId="{8E4A02EF-1263-4283-BE8D-5981C468681F}" destId="{CC7BF1E5-B50F-41A6-82FA-116274E30BC6}" srcOrd="1" destOrd="0" parTransId="{4CED477C-0C26-4408-9E22-402406BDE637}" sibTransId="{690681A2-C113-4BB1-8C9E-A4DC677B6CE6}"/>
    <dgm:cxn modelId="{B55C7860-4033-4C09-AB4C-40C87DBF7A40}" type="presOf" srcId="{8E4A02EF-1263-4283-BE8D-5981C468681F}" destId="{E794BD25-F246-4436-8655-DEEABFFA1D1C}" srcOrd="0" destOrd="0" presId="urn:microsoft.com/office/officeart/2005/8/layout/vList2"/>
    <dgm:cxn modelId="{07582BA4-9E28-4EFD-9C44-1C2A9A2D5723}" srcId="{8E4A02EF-1263-4283-BE8D-5981C468681F}" destId="{F1F198A1-380E-4CF1-A213-7157A3500F3A}" srcOrd="2" destOrd="0" parTransId="{48D297C4-2731-469D-AD21-83F621DD8116}" sibTransId="{93DD9418-B127-414F-8E38-FF03ACE28015}"/>
    <dgm:cxn modelId="{361544B4-6DC6-4FC6-82AF-CB64B0C9819F}" type="presOf" srcId="{DFF98184-8709-4C65-A953-363D0DE9AD92}" destId="{8440A6E4-E5CB-47D4-B7D4-251CA511077A}" srcOrd="0" destOrd="0" presId="urn:microsoft.com/office/officeart/2005/8/layout/vList2"/>
    <dgm:cxn modelId="{35D0C6CD-F10C-4348-8E59-D134B2EE9804}" type="presOf" srcId="{F1F198A1-380E-4CF1-A213-7157A3500F3A}" destId="{898F7D69-5E97-4339-A996-92858A94AB25}" srcOrd="0" destOrd="0" presId="urn:microsoft.com/office/officeart/2005/8/layout/vList2"/>
    <dgm:cxn modelId="{447336E6-8379-4D46-BFDB-E472B5580A15}" type="presOf" srcId="{CC7BF1E5-B50F-41A6-82FA-116274E30BC6}" destId="{9F7C6220-327C-4CE6-B345-D0C6979DCEE4}" srcOrd="0" destOrd="0" presId="urn:microsoft.com/office/officeart/2005/8/layout/vList2"/>
    <dgm:cxn modelId="{E91569FB-3072-4BC7-9423-F9957F28BC2B}" srcId="{8E4A02EF-1263-4283-BE8D-5981C468681F}" destId="{DFF98184-8709-4C65-A953-363D0DE9AD92}" srcOrd="3" destOrd="0" parTransId="{0E246814-9C47-4071-89CE-B1BEF7B2D2AA}" sibTransId="{A65A0F93-383A-48F7-8CC7-3E5606476AFA}"/>
    <dgm:cxn modelId="{48797C7F-3E4C-446D-91D4-7DDA2CB5F107}" type="presParOf" srcId="{E794BD25-F246-4436-8655-DEEABFFA1D1C}" destId="{03D9AA78-31E4-47EB-8329-385EE1757A45}" srcOrd="0" destOrd="0" presId="urn:microsoft.com/office/officeart/2005/8/layout/vList2"/>
    <dgm:cxn modelId="{DB079C54-9407-4F93-B235-589AC585E8BE}" type="presParOf" srcId="{E794BD25-F246-4436-8655-DEEABFFA1D1C}" destId="{28835AD5-4552-45CA-BAF3-D5B06C0A4AA6}" srcOrd="1" destOrd="0" presId="urn:microsoft.com/office/officeart/2005/8/layout/vList2"/>
    <dgm:cxn modelId="{8D904BE1-0313-4219-BC23-3802B0EE6DE3}" type="presParOf" srcId="{E794BD25-F246-4436-8655-DEEABFFA1D1C}" destId="{9F7C6220-327C-4CE6-B345-D0C6979DCEE4}" srcOrd="2" destOrd="0" presId="urn:microsoft.com/office/officeart/2005/8/layout/vList2"/>
    <dgm:cxn modelId="{762F2261-D073-4A01-9231-EC0EE4C7E4DE}" type="presParOf" srcId="{E794BD25-F246-4436-8655-DEEABFFA1D1C}" destId="{86C9483C-3134-4A6B-8F51-F6B30908A29C}" srcOrd="3" destOrd="0" presId="urn:microsoft.com/office/officeart/2005/8/layout/vList2"/>
    <dgm:cxn modelId="{2493B703-D350-4DD2-A59C-C531493D5413}" type="presParOf" srcId="{E794BD25-F246-4436-8655-DEEABFFA1D1C}" destId="{898F7D69-5E97-4339-A996-92858A94AB25}" srcOrd="4" destOrd="0" presId="urn:microsoft.com/office/officeart/2005/8/layout/vList2"/>
    <dgm:cxn modelId="{20D7AA45-D50A-4870-9E49-C9A8C4FEE020}" type="presParOf" srcId="{E794BD25-F246-4436-8655-DEEABFFA1D1C}" destId="{6A0BA3FD-D240-4BA5-9F4B-7EC5278BF1F7}" srcOrd="5" destOrd="0" presId="urn:microsoft.com/office/officeart/2005/8/layout/vList2"/>
    <dgm:cxn modelId="{78C00B11-A9FF-4339-B81A-BB57092ED098}" type="presParOf" srcId="{E794BD25-F246-4436-8655-DEEABFFA1D1C}" destId="{8440A6E4-E5CB-47D4-B7D4-251CA511077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9BA03B-262D-46F2-ADE9-3BAD5249EE2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2175320D-69B2-427D-B28F-647C71DBD1BD}">
      <dgm:prSet/>
      <dgm:spPr/>
      <dgm:t>
        <a:bodyPr/>
        <a:lstStyle/>
        <a:p>
          <a:r>
            <a:rPr lang="en-US"/>
            <a:t>Discovery</a:t>
          </a:r>
        </a:p>
      </dgm:t>
    </dgm:pt>
    <dgm:pt modelId="{63E55B53-FCAB-4067-B31A-EB719F919335}" type="parTrans" cxnId="{E884595D-478C-401A-8719-7BDC3F2A566A}">
      <dgm:prSet/>
      <dgm:spPr/>
      <dgm:t>
        <a:bodyPr/>
        <a:lstStyle/>
        <a:p>
          <a:endParaRPr lang="en-US"/>
        </a:p>
      </dgm:t>
    </dgm:pt>
    <dgm:pt modelId="{9948CEE2-9077-4788-8EB1-3427BDDE5E0B}" type="sibTrans" cxnId="{E884595D-478C-401A-8719-7BDC3F2A566A}">
      <dgm:prSet/>
      <dgm:spPr/>
      <dgm:t>
        <a:bodyPr/>
        <a:lstStyle/>
        <a:p>
          <a:endParaRPr lang="en-US"/>
        </a:p>
      </dgm:t>
    </dgm:pt>
    <dgm:pt modelId="{C9A9A16B-6916-49DA-BC33-B0950DD1B2AE}">
      <dgm:prSet/>
      <dgm:spPr/>
      <dgm:t>
        <a:bodyPr/>
        <a:lstStyle/>
        <a:p>
          <a:r>
            <a:rPr lang="en-US"/>
            <a:t>If there’s no central location to register data sources, users might be unaware of a data source unless they come into contact with it as part of</a:t>
          </a:r>
          <a:br>
            <a:rPr lang="en-US"/>
          </a:br>
          <a:r>
            <a:rPr lang="en-US"/>
            <a:t>another process.</a:t>
          </a:r>
        </a:p>
      </dgm:t>
    </dgm:pt>
    <dgm:pt modelId="{06C9AD6B-4285-4A8A-BE34-BA3038983ED5}" type="parTrans" cxnId="{5B970E65-0B5F-426A-A1AC-7B778F55FF93}">
      <dgm:prSet/>
      <dgm:spPr/>
      <dgm:t>
        <a:bodyPr/>
        <a:lstStyle/>
        <a:p>
          <a:endParaRPr lang="en-US"/>
        </a:p>
      </dgm:t>
    </dgm:pt>
    <dgm:pt modelId="{E5A278D7-24E2-49E4-BF9D-66CC064F163F}" type="sibTrans" cxnId="{5B970E65-0B5F-426A-A1AC-7B778F55FF93}">
      <dgm:prSet/>
      <dgm:spPr/>
      <dgm:t>
        <a:bodyPr/>
        <a:lstStyle/>
        <a:p>
          <a:endParaRPr lang="en-US"/>
        </a:p>
      </dgm:t>
    </dgm:pt>
    <dgm:pt modelId="{0BD0C079-9367-46E6-9D2E-57D7F3292DFB}">
      <dgm:prSet/>
      <dgm:spPr/>
      <dgm:t>
        <a:bodyPr/>
        <a:lstStyle/>
        <a:p>
          <a:r>
            <a:rPr lang="en-US"/>
            <a:t>Governance</a:t>
          </a:r>
        </a:p>
      </dgm:t>
    </dgm:pt>
    <dgm:pt modelId="{D03FA760-B510-49EC-8BDC-07D052ED37FD}" type="parTrans" cxnId="{09D4F776-F268-451B-83FB-C5C7AA2F7071}">
      <dgm:prSet/>
      <dgm:spPr/>
      <dgm:t>
        <a:bodyPr/>
        <a:lstStyle/>
        <a:p>
          <a:endParaRPr lang="en-US"/>
        </a:p>
      </dgm:t>
    </dgm:pt>
    <dgm:pt modelId="{5A7C1032-E965-4159-A014-616A14C28330}" type="sibTrans" cxnId="{09D4F776-F268-451B-83FB-C5C7AA2F7071}">
      <dgm:prSet/>
      <dgm:spPr/>
      <dgm:t>
        <a:bodyPr/>
        <a:lstStyle/>
        <a:p>
          <a:endParaRPr lang="en-US"/>
        </a:p>
      </dgm:t>
    </dgm:pt>
    <dgm:pt modelId="{1CB01493-6060-4C2E-AB47-D04AEF537BD9}">
      <dgm:prSet/>
      <dgm:spPr/>
      <dgm:t>
        <a:bodyPr/>
        <a:lstStyle/>
        <a:p>
          <a:r>
            <a:rPr lang="en-US"/>
            <a:t>Compliance with company security policies, government regulations, and customer needs, are critical considerations for data governance.</a:t>
          </a:r>
        </a:p>
      </dgm:t>
    </dgm:pt>
    <dgm:pt modelId="{B2D6EF12-0F57-41EF-8F6F-E4E666D18789}" type="parTrans" cxnId="{287EADB1-6629-4EA5-9BC6-274097FEFFEE}">
      <dgm:prSet/>
      <dgm:spPr/>
      <dgm:t>
        <a:bodyPr/>
        <a:lstStyle/>
        <a:p>
          <a:endParaRPr lang="en-US"/>
        </a:p>
      </dgm:t>
    </dgm:pt>
    <dgm:pt modelId="{0E153904-A19D-41CB-A4EE-CF5C3CC677BC}" type="sibTrans" cxnId="{287EADB1-6629-4EA5-9BC6-274097FEFFEE}">
      <dgm:prSet/>
      <dgm:spPr/>
      <dgm:t>
        <a:bodyPr/>
        <a:lstStyle/>
        <a:p>
          <a:endParaRPr lang="en-US"/>
        </a:p>
      </dgm:t>
    </dgm:pt>
    <dgm:pt modelId="{3D947092-5E38-448B-9D1C-A4E20F9D7927}" type="pres">
      <dgm:prSet presAssocID="{959BA03B-262D-46F2-ADE9-3BAD5249EE28}" presName="linear" presStyleCnt="0">
        <dgm:presLayoutVars>
          <dgm:dir/>
          <dgm:animLvl val="lvl"/>
          <dgm:resizeHandles val="exact"/>
        </dgm:presLayoutVars>
      </dgm:prSet>
      <dgm:spPr/>
    </dgm:pt>
    <dgm:pt modelId="{C1E8826B-728E-44CE-A33A-ED81FD099328}" type="pres">
      <dgm:prSet presAssocID="{2175320D-69B2-427D-B28F-647C71DBD1BD}" presName="parentLin" presStyleCnt="0"/>
      <dgm:spPr/>
    </dgm:pt>
    <dgm:pt modelId="{778A5B2E-7B13-4382-9564-0E6B72ED381C}" type="pres">
      <dgm:prSet presAssocID="{2175320D-69B2-427D-B28F-647C71DBD1BD}" presName="parentLeftMargin" presStyleLbl="node1" presStyleIdx="0" presStyleCnt="2"/>
      <dgm:spPr/>
    </dgm:pt>
    <dgm:pt modelId="{FE3355E7-8179-4C49-8214-FD7444CA45E7}" type="pres">
      <dgm:prSet presAssocID="{2175320D-69B2-427D-B28F-647C71DBD1BD}" presName="parentText" presStyleLbl="node1" presStyleIdx="0" presStyleCnt="2">
        <dgm:presLayoutVars>
          <dgm:chMax val="0"/>
          <dgm:bulletEnabled val="1"/>
        </dgm:presLayoutVars>
      </dgm:prSet>
      <dgm:spPr/>
    </dgm:pt>
    <dgm:pt modelId="{C7F50F6F-B05E-4419-A8F9-A99D5532BA12}" type="pres">
      <dgm:prSet presAssocID="{2175320D-69B2-427D-B28F-647C71DBD1BD}" presName="negativeSpace" presStyleCnt="0"/>
      <dgm:spPr/>
    </dgm:pt>
    <dgm:pt modelId="{C429B8E1-D659-4A69-9137-122D8507C847}" type="pres">
      <dgm:prSet presAssocID="{2175320D-69B2-427D-B28F-647C71DBD1BD}" presName="childText" presStyleLbl="conFgAcc1" presStyleIdx="0" presStyleCnt="2">
        <dgm:presLayoutVars>
          <dgm:bulletEnabled val="1"/>
        </dgm:presLayoutVars>
      </dgm:prSet>
      <dgm:spPr/>
    </dgm:pt>
    <dgm:pt modelId="{F081CF30-9652-4B0B-BE0B-4F7414F46D78}" type="pres">
      <dgm:prSet presAssocID="{9948CEE2-9077-4788-8EB1-3427BDDE5E0B}" presName="spaceBetweenRectangles" presStyleCnt="0"/>
      <dgm:spPr/>
    </dgm:pt>
    <dgm:pt modelId="{50AD5AE3-AE20-4DB8-A651-73370D53E22E}" type="pres">
      <dgm:prSet presAssocID="{0BD0C079-9367-46E6-9D2E-57D7F3292DFB}" presName="parentLin" presStyleCnt="0"/>
      <dgm:spPr/>
    </dgm:pt>
    <dgm:pt modelId="{36ACBFE8-F2C3-44CD-950D-5F20A8D411FB}" type="pres">
      <dgm:prSet presAssocID="{0BD0C079-9367-46E6-9D2E-57D7F3292DFB}" presName="parentLeftMargin" presStyleLbl="node1" presStyleIdx="0" presStyleCnt="2"/>
      <dgm:spPr/>
    </dgm:pt>
    <dgm:pt modelId="{DF042B41-C4A4-4EAC-AEF2-474B269A8AF6}" type="pres">
      <dgm:prSet presAssocID="{0BD0C079-9367-46E6-9D2E-57D7F3292DFB}" presName="parentText" presStyleLbl="node1" presStyleIdx="1" presStyleCnt="2">
        <dgm:presLayoutVars>
          <dgm:chMax val="0"/>
          <dgm:bulletEnabled val="1"/>
        </dgm:presLayoutVars>
      </dgm:prSet>
      <dgm:spPr/>
    </dgm:pt>
    <dgm:pt modelId="{15BCEC51-4946-4707-B1F2-D9ACE4FAAFEB}" type="pres">
      <dgm:prSet presAssocID="{0BD0C079-9367-46E6-9D2E-57D7F3292DFB}" presName="negativeSpace" presStyleCnt="0"/>
      <dgm:spPr/>
    </dgm:pt>
    <dgm:pt modelId="{5144AD37-BCE3-4D3C-99C8-710247278D9F}" type="pres">
      <dgm:prSet presAssocID="{0BD0C079-9367-46E6-9D2E-57D7F3292DFB}" presName="childText" presStyleLbl="conFgAcc1" presStyleIdx="1" presStyleCnt="2">
        <dgm:presLayoutVars>
          <dgm:bulletEnabled val="1"/>
        </dgm:presLayoutVars>
      </dgm:prSet>
      <dgm:spPr/>
    </dgm:pt>
  </dgm:ptLst>
  <dgm:cxnLst>
    <dgm:cxn modelId="{3DF87909-FE97-4213-9DF8-B8DD7AD9E708}" type="presOf" srcId="{959BA03B-262D-46F2-ADE9-3BAD5249EE28}" destId="{3D947092-5E38-448B-9D1C-A4E20F9D7927}" srcOrd="0" destOrd="0" presId="urn:microsoft.com/office/officeart/2005/8/layout/list1"/>
    <dgm:cxn modelId="{4B47D40F-E093-4650-882E-7D2620E595E2}" type="presOf" srcId="{2175320D-69B2-427D-B28F-647C71DBD1BD}" destId="{FE3355E7-8179-4C49-8214-FD7444CA45E7}" srcOrd="1" destOrd="0" presId="urn:microsoft.com/office/officeart/2005/8/layout/list1"/>
    <dgm:cxn modelId="{18F4DF15-64B0-4CA8-9E21-C41E60342053}" type="presOf" srcId="{0BD0C079-9367-46E6-9D2E-57D7F3292DFB}" destId="{36ACBFE8-F2C3-44CD-950D-5F20A8D411FB}" srcOrd="0" destOrd="0" presId="urn:microsoft.com/office/officeart/2005/8/layout/list1"/>
    <dgm:cxn modelId="{C6C2BE21-EFB6-4D54-9061-7C3DFA1D6406}" type="presOf" srcId="{0BD0C079-9367-46E6-9D2E-57D7F3292DFB}" destId="{DF042B41-C4A4-4EAC-AEF2-474B269A8AF6}" srcOrd="1" destOrd="0" presId="urn:microsoft.com/office/officeart/2005/8/layout/list1"/>
    <dgm:cxn modelId="{E884595D-478C-401A-8719-7BDC3F2A566A}" srcId="{959BA03B-262D-46F2-ADE9-3BAD5249EE28}" destId="{2175320D-69B2-427D-B28F-647C71DBD1BD}" srcOrd="0" destOrd="0" parTransId="{63E55B53-FCAB-4067-B31A-EB719F919335}" sibTransId="{9948CEE2-9077-4788-8EB1-3427BDDE5E0B}"/>
    <dgm:cxn modelId="{5B970E65-0B5F-426A-A1AC-7B778F55FF93}" srcId="{2175320D-69B2-427D-B28F-647C71DBD1BD}" destId="{C9A9A16B-6916-49DA-BC33-B0950DD1B2AE}" srcOrd="0" destOrd="0" parTransId="{06C9AD6B-4285-4A8A-BE34-BA3038983ED5}" sibTransId="{E5A278D7-24E2-49E4-BF9D-66CC064F163F}"/>
    <dgm:cxn modelId="{AF1E6666-FD53-4258-910D-E865FC2D7D0C}" type="presOf" srcId="{1CB01493-6060-4C2E-AB47-D04AEF537BD9}" destId="{5144AD37-BCE3-4D3C-99C8-710247278D9F}" srcOrd="0" destOrd="0" presId="urn:microsoft.com/office/officeart/2005/8/layout/list1"/>
    <dgm:cxn modelId="{09D4F776-F268-451B-83FB-C5C7AA2F7071}" srcId="{959BA03B-262D-46F2-ADE9-3BAD5249EE28}" destId="{0BD0C079-9367-46E6-9D2E-57D7F3292DFB}" srcOrd="1" destOrd="0" parTransId="{D03FA760-B510-49EC-8BDC-07D052ED37FD}" sibTransId="{5A7C1032-E965-4159-A014-616A14C28330}"/>
    <dgm:cxn modelId="{287EADB1-6629-4EA5-9BC6-274097FEFFEE}" srcId="{0BD0C079-9367-46E6-9D2E-57D7F3292DFB}" destId="{1CB01493-6060-4C2E-AB47-D04AEF537BD9}" srcOrd="0" destOrd="0" parTransId="{B2D6EF12-0F57-41EF-8F6F-E4E666D18789}" sibTransId="{0E153904-A19D-41CB-A4EE-CF5C3CC677BC}"/>
    <dgm:cxn modelId="{E95C62DE-128C-4407-91A1-229F1C35DEE6}" type="presOf" srcId="{2175320D-69B2-427D-B28F-647C71DBD1BD}" destId="{778A5B2E-7B13-4382-9564-0E6B72ED381C}" srcOrd="0" destOrd="0" presId="urn:microsoft.com/office/officeart/2005/8/layout/list1"/>
    <dgm:cxn modelId="{332661F4-D4B2-4100-9595-504F85B1DCBA}" type="presOf" srcId="{C9A9A16B-6916-49DA-BC33-B0950DD1B2AE}" destId="{C429B8E1-D659-4A69-9137-122D8507C847}" srcOrd="0" destOrd="0" presId="urn:microsoft.com/office/officeart/2005/8/layout/list1"/>
    <dgm:cxn modelId="{FC4741DF-9673-4177-99D2-28CB42F051B3}" type="presParOf" srcId="{3D947092-5E38-448B-9D1C-A4E20F9D7927}" destId="{C1E8826B-728E-44CE-A33A-ED81FD099328}" srcOrd="0" destOrd="0" presId="urn:microsoft.com/office/officeart/2005/8/layout/list1"/>
    <dgm:cxn modelId="{5C7274C3-2914-45E9-B553-E79BEA0577DF}" type="presParOf" srcId="{C1E8826B-728E-44CE-A33A-ED81FD099328}" destId="{778A5B2E-7B13-4382-9564-0E6B72ED381C}" srcOrd="0" destOrd="0" presId="urn:microsoft.com/office/officeart/2005/8/layout/list1"/>
    <dgm:cxn modelId="{ECB2A05F-5273-4C85-9496-663463A8D1B0}" type="presParOf" srcId="{C1E8826B-728E-44CE-A33A-ED81FD099328}" destId="{FE3355E7-8179-4C49-8214-FD7444CA45E7}" srcOrd="1" destOrd="0" presId="urn:microsoft.com/office/officeart/2005/8/layout/list1"/>
    <dgm:cxn modelId="{3409BCB9-DC7F-4C04-AE3A-C8C6542ED765}" type="presParOf" srcId="{3D947092-5E38-448B-9D1C-A4E20F9D7927}" destId="{C7F50F6F-B05E-4419-A8F9-A99D5532BA12}" srcOrd="1" destOrd="0" presId="urn:microsoft.com/office/officeart/2005/8/layout/list1"/>
    <dgm:cxn modelId="{BA71766D-F5FF-46E7-A4D3-1E892D309FEF}" type="presParOf" srcId="{3D947092-5E38-448B-9D1C-A4E20F9D7927}" destId="{C429B8E1-D659-4A69-9137-122D8507C847}" srcOrd="2" destOrd="0" presId="urn:microsoft.com/office/officeart/2005/8/layout/list1"/>
    <dgm:cxn modelId="{B3FC83E1-DA1B-465D-B990-A08F4C7E50D1}" type="presParOf" srcId="{3D947092-5E38-448B-9D1C-A4E20F9D7927}" destId="{F081CF30-9652-4B0B-BE0B-4F7414F46D78}" srcOrd="3" destOrd="0" presId="urn:microsoft.com/office/officeart/2005/8/layout/list1"/>
    <dgm:cxn modelId="{1CD5BB4B-8433-4C1C-B721-1EAF6965B5E3}" type="presParOf" srcId="{3D947092-5E38-448B-9D1C-A4E20F9D7927}" destId="{50AD5AE3-AE20-4DB8-A651-73370D53E22E}" srcOrd="4" destOrd="0" presId="urn:microsoft.com/office/officeart/2005/8/layout/list1"/>
    <dgm:cxn modelId="{6273B897-4A12-4E41-992A-FA1C63A3650D}" type="presParOf" srcId="{50AD5AE3-AE20-4DB8-A651-73370D53E22E}" destId="{36ACBFE8-F2C3-44CD-950D-5F20A8D411FB}" srcOrd="0" destOrd="0" presId="urn:microsoft.com/office/officeart/2005/8/layout/list1"/>
    <dgm:cxn modelId="{266218A0-EE93-4517-B165-1E4BE895AB56}" type="presParOf" srcId="{50AD5AE3-AE20-4DB8-A651-73370D53E22E}" destId="{DF042B41-C4A4-4EAC-AEF2-474B269A8AF6}" srcOrd="1" destOrd="0" presId="urn:microsoft.com/office/officeart/2005/8/layout/list1"/>
    <dgm:cxn modelId="{E115C03E-754B-4474-B062-1E0B4E11755B}" type="presParOf" srcId="{3D947092-5E38-448B-9D1C-A4E20F9D7927}" destId="{15BCEC51-4946-4707-B1F2-D9ACE4FAAFEB}" srcOrd="5" destOrd="0" presId="urn:microsoft.com/office/officeart/2005/8/layout/list1"/>
    <dgm:cxn modelId="{398717F2-CB24-47C1-86D7-81223BB97F1C}" type="presParOf" srcId="{3D947092-5E38-448B-9D1C-A4E20F9D7927}" destId="{5144AD37-BCE3-4D3C-99C8-710247278D9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8A7A26-BFF8-4DA1-8FEF-A0C0B2C1CF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11D5F0-FF5A-48E6-BC81-99A83F882DDC}">
      <dgm:prSet/>
      <dgm:spPr/>
      <dgm:t>
        <a:bodyPr/>
        <a:lstStyle/>
        <a:p>
          <a:r>
            <a:rPr lang="en-US"/>
            <a:t>Privacy and Consent: Respecting individual autonomy beyond legal requirements.</a:t>
          </a:r>
        </a:p>
      </dgm:t>
    </dgm:pt>
    <dgm:pt modelId="{FE275DE7-EB46-4F9E-AE70-B4E567185420}" type="parTrans" cxnId="{4521E898-6E57-452F-867A-C6723FBE1EA2}">
      <dgm:prSet/>
      <dgm:spPr/>
      <dgm:t>
        <a:bodyPr/>
        <a:lstStyle/>
        <a:p>
          <a:endParaRPr lang="en-US"/>
        </a:p>
      </dgm:t>
    </dgm:pt>
    <dgm:pt modelId="{0FBC62D6-3F43-4431-84FB-2BB99E7ECA90}" type="sibTrans" cxnId="{4521E898-6E57-452F-867A-C6723FBE1EA2}">
      <dgm:prSet/>
      <dgm:spPr/>
      <dgm:t>
        <a:bodyPr/>
        <a:lstStyle/>
        <a:p>
          <a:endParaRPr lang="en-US"/>
        </a:p>
      </dgm:t>
    </dgm:pt>
    <dgm:pt modelId="{27CDA81F-7821-4656-986D-3B929136586D}">
      <dgm:prSet/>
      <dgm:spPr/>
      <dgm:t>
        <a:bodyPr/>
        <a:lstStyle/>
        <a:p>
          <a:r>
            <a:rPr lang="en-US"/>
            <a:t>Data Accuracy and Quality: Commitment to accuracy for well-being and fairness.</a:t>
          </a:r>
        </a:p>
      </dgm:t>
    </dgm:pt>
    <dgm:pt modelId="{9739FCEC-349B-494A-9146-3B468494B255}" type="parTrans" cxnId="{AF0FD8A7-C03F-474D-9BA8-417BF46A8BA8}">
      <dgm:prSet/>
      <dgm:spPr/>
      <dgm:t>
        <a:bodyPr/>
        <a:lstStyle/>
        <a:p>
          <a:endParaRPr lang="en-US"/>
        </a:p>
      </dgm:t>
    </dgm:pt>
    <dgm:pt modelId="{E76B2A21-55A1-4C92-9D0E-2AA992DAF533}" type="sibTrans" cxnId="{AF0FD8A7-C03F-474D-9BA8-417BF46A8BA8}">
      <dgm:prSet/>
      <dgm:spPr/>
      <dgm:t>
        <a:bodyPr/>
        <a:lstStyle/>
        <a:p>
          <a:endParaRPr lang="en-US"/>
        </a:p>
      </dgm:t>
    </dgm:pt>
    <dgm:pt modelId="{0E5D614F-CD7E-4ACB-9FC8-8A5A09E4E340}">
      <dgm:prSet/>
      <dgm:spPr/>
      <dgm:t>
        <a:bodyPr/>
        <a:lstStyle/>
        <a:p>
          <a:r>
            <a:rPr lang="en-US"/>
            <a:t>Fairness and Non-Discrimination: Identifying and mitigating biases in data practices.</a:t>
          </a:r>
        </a:p>
      </dgm:t>
    </dgm:pt>
    <dgm:pt modelId="{25C122B4-E21F-452E-9643-7EED614F7EB8}" type="parTrans" cxnId="{E1EAE132-0EC0-4EE4-B6FE-C501F7480F3E}">
      <dgm:prSet/>
      <dgm:spPr/>
      <dgm:t>
        <a:bodyPr/>
        <a:lstStyle/>
        <a:p>
          <a:endParaRPr lang="en-US"/>
        </a:p>
      </dgm:t>
    </dgm:pt>
    <dgm:pt modelId="{3AE6B765-FDA0-49CD-B1A4-57F0A3BB382A}" type="sibTrans" cxnId="{E1EAE132-0EC0-4EE4-B6FE-C501F7480F3E}">
      <dgm:prSet/>
      <dgm:spPr/>
      <dgm:t>
        <a:bodyPr/>
        <a:lstStyle/>
        <a:p>
          <a:endParaRPr lang="en-US"/>
        </a:p>
      </dgm:t>
    </dgm:pt>
    <dgm:pt modelId="{8ADC0BE0-CE3A-43ED-8830-18264C41BD62}" type="pres">
      <dgm:prSet presAssocID="{C58A7A26-BFF8-4DA1-8FEF-A0C0B2C1CF41}" presName="root" presStyleCnt="0">
        <dgm:presLayoutVars>
          <dgm:dir/>
          <dgm:resizeHandles val="exact"/>
        </dgm:presLayoutVars>
      </dgm:prSet>
      <dgm:spPr/>
    </dgm:pt>
    <dgm:pt modelId="{F56C481E-AA88-441E-8E24-278B9C448239}" type="pres">
      <dgm:prSet presAssocID="{6511D5F0-FF5A-48E6-BC81-99A83F882DDC}" presName="compNode" presStyleCnt="0"/>
      <dgm:spPr/>
    </dgm:pt>
    <dgm:pt modelId="{142041A8-26C0-4B47-B60C-C2A02FA751B1}" type="pres">
      <dgm:prSet presAssocID="{6511D5F0-FF5A-48E6-BC81-99A83F882DDC}" presName="bgRect" presStyleLbl="bgShp" presStyleIdx="0" presStyleCnt="3"/>
      <dgm:spPr/>
    </dgm:pt>
    <dgm:pt modelId="{5E43CF32-E845-4476-BA47-5E1C0EF6992F}" type="pres">
      <dgm:prSet presAssocID="{6511D5F0-FF5A-48E6-BC81-99A83F882D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FC40DCBE-B130-4B2D-9B07-E2D7DDFDEC5E}" type="pres">
      <dgm:prSet presAssocID="{6511D5F0-FF5A-48E6-BC81-99A83F882DDC}" presName="spaceRect" presStyleCnt="0"/>
      <dgm:spPr/>
    </dgm:pt>
    <dgm:pt modelId="{9D3BD869-3D37-47BF-8459-AB258C05CC11}" type="pres">
      <dgm:prSet presAssocID="{6511D5F0-FF5A-48E6-BC81-99A83F882DDC}" presName="parTx" presStyleLbl="revTx" presStyleIdx="0" presStyleCnt="3">
        <dgm:presLayoutVars>
          <dgm:chMax val="0"/>
          <dgm:chPref val="0"/>
        </dgm:presLayoutVars>
      </dgm:prSet>
      <dgm:spPr/>
    </dgm:pt>
    <dgm:pt modelId="{E7B5587D-55D3-41C7-92BB-9BD7EA11FD50}" type="pres">
      <dgm:prSet presAssocID="{0FBC62D6-3F43-4431-84FB-2BB99E7ECA90}" presName="sibTrans" presStyleCnt="0"/>
      <dgm:spPr/>
    </dgm:pt>
    <dgm:pt modelId="{2BB407E6-FC79-44BB-AACE-0E99F6EC4BE3}" type="pres">
      <dgm:prSet presAssocID="{27CDA81F-7821-4656-986D-3B929136586D}" presName="compNode" presStyleCnt="0"/>
      <dgm:spPr/>
    </dgm:pt>
    <dgm:pt modelId="{47E4A283-0797-4DC6-BADD-E3BD6C482B66}" type="pres">
      <dgm:prSet presAssocID="{27CDA81F-7821-4656-986D-3B929136586D}" presName="bgRect" presStyleLbl="bgShp" presStyleIdx="1" presStyleCnt="3"/>
      <dgm:spPr/>
    </dgm:pt>
    <dgm:pt modelId="{9E76F446-65E4-4C4E-A60D-B9CC31554C06}" type="pres">
      <dgm:prSet presAssocID="{27CDA81F-7821-4656-986D-3B92913658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327401CF-ACBD-4472-B4E4-FC198ABD454E}" type="pres">
      <dgm:prSet presAssocID="{27CDA81F-7821-4656-986D-3B929136586D}" presName="spaceRect" presStyleCnt="0"/>
      <dgm:spPr/>
    </dgm:pt>
    <dgm:pt modelId="{F1418A04-6FF9-464C-9DFD-ABC6FA117040}" type="pres">
      <dgm:prSet presAssocID="{27CDA81F-7821-4656-986D-3B929136586D}" presName="parTx" presStyleLbl="revTx" presStyleIdx="1" presStyleCnt="3">
        <dgm:presLayoutVars>
          <dgm:chMax val="0"/>
          <dgm:chPref val="0"/>
        </dgm:presLayoutVars>
      </dgm:prSet>
      <dgm:spPr/>
    </dgm:pt>
    <dgm:pt modelId="{6A23CF2D-D93A-4F10-958D-B76366226C03}" type="pres">
      <dgm:prSet presAssocID="{E76B2A21-55A1-4C92-9D0E-2AA992DAF533}" presName="sibTrans" presStyleCnt="0"/>
      <dgm:spPr/>
    </dgm:pt>
    <dgm:pt modelId="{0E676D9C-9B11-400E-A225-FED519393837}" type="pres">
      <dgm:prSet presAssocID="{0E5D614F-CD7E-4ACB-9FC8-8A5A09E4E340}" presName="compNode" presStyleCnt="0"/>
      <dgm:spPr/>
    </dgm:pt>
    <dgm:pt modelId="{05D929F7-DCAC-4EEF-BCD6-8C970D7476D8}" type="pres">
      <dgm:prSet presAssocID="{0E5D614F-CD7E-4ACB-9FC8-8A5A09E4E340}" presName="bgRect" presStyleLbl="bgShp" presStyleIdx="2" presStyleCnt="3"/>
      <dgm:spPr/>
    </dgm:pt>
    <dgm:pt modelId="{458504AE-411E-4693-A787-02BCE47E67F5}" type="pres">
      <dgm:prSet presAssocID="{0E5D614F-CD7E-4ACB-9FC8-8A5A09E4E3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114D56C7-B01D-4B64-A67B-DBC51DD76931}" type="pres">
      <dgm:prSet presAssocID="{0E5D614F-CD7E-4ACB-9FC8-8A5A09E4E340}" presName="spaceRect" presStyleCnt="0"/>
      <dgm:spPr/>
    </dgm:pt>
    <dgm:pt modelId="{996333F4-0BC7-41F2-8999-6840E6727F18}" type="pres">
      <dgm:prSet presAssocID="{0E5D614F-CD7E-4ACB-9FC8-8A5A09E4E340}" presName="parTx" presStyleLbl="revTx" presStyleIdx="2" presStyleCnt="3">
        <dgm:presLayoutVars>
          <dgm:chMax val="0"/>
          <dgm:chPref val="0"/>
        </dgm:presLayoutVars>
      </dgm:prSet>
      <dgm:spPr/>
    </dgm:pt>
  </dgm:ptLst>
  <dgm:cxnLst>
    <dgm:cxn modelId="{0645DC28-73D2-4798-BF4A-82207AEE8650}" type="presOf" srcId="{6511D5F0-FF5A-48E6-BC81-99A83F882DDC}" destId="{9D3BD869-3D37-47BF-8459-AB258C05CC11}" srcOrd="0" destOrd="0" presId="urn:microsoft.com/office/officeart/2018/2/layout/IconVerticalSolidList"/>
    <dgm:cxn modelId="{E1EAE132-0EC0-4EE4-B6FE-C501F7480F3E}" srcId="{C58A7A26-BFF8-4DA1-8FEF-A0C0B2C1CF41}" destId="{0E5D614F-CD7E-4ACB-9FC8-8A5A09E4E340}" srcOrd="2" destOrd="0" parTransId="{25C122B4-E21F-452E-9643-7EED614F7EB8}" sibTransId="{3AE6B765-FDA0-49CD-B1A4-57F0A3BB382A}"/>
    <dgm:cxn modelId="{794E2973-25B7-49DF-B0D6-9A58A9CD1C59}" type="presOf" srcId="{C58A7A26-BFF8-4DA1-8FEF-A0C0B2C1CF41}" destId="{8ADC0BE0-CE3A-43ED-8830-18264C41BD62}" srcOrd="0" destOrd="0" presId="urn:microsoft.com/office/officeart/2018/2/layout/IconVerticalSolidList"/>
    <dgm:cxn modelId="{4521E898-6E57-452F-867A-C6723FBE1EA2}" srcId="{C58A7A26-BFF8-4DA1-8FEF-A0C0B2C1CF41}" destId="{6511D5F0-FF5A-48E6-BC81-99A83F882DDC}" srcOrd="0" destOrd="0" parTransId="{FE275DE7-EB46-4F9E-AE70-B4E567185420}" sibTransId="{0FBC62D6-3F43-4431-84FB-2BB99E7ECA90}"/>
    <dgm:cxn modelId="{AF0FD8A7-C03F-474D-9BA8-417BF46A8BA8}" srcId="{C58A7A26-BFF8-4DA1-8FEF-A0C0B2C1CF41}" destId="{27CDA81F-7821-4656-986D-3B929136586D}" srcOrd="1" destOrd="0" parTransId="{9739FCEC-349B-494A-9146-3B468494B255}" sibTransId="{E76B2A21-55A1-4C92-9D0E-2AA992DAF533}"/>
    <dgm:cxn modelId="{405942D8-3A07-4257-B643-73E37B153F72}" type="presOf" srcId="{0E5D614F-CD7E-4ACB-9FC8-8A5A09E4E340}" destId="{996333F4-0BC7-41F2-8999-6840E6727F18}" srcOrd="0" destOrd="0" presId="urn:microsoft.com/office/officeart/2018/2/layout/IconVerticalSolidList"/>
    <dgm:cxn modelId="{F6D4F7EA-076A-4FB2-AEC5-761AD568EB8E}" type="presOf" srcId="{27CDA81F-7821-4656-986D-3B929136586D}" destId="{F1418A04-6FF9-464C-9DFD-ABC6FA117040}" srcOrd="0" destOrd="0" presId="urn:microsoft.com/office/officeart/2018/2/layout/IconVerticalSolidList"/>
    <dgm:cxn modelId="{7A727893-AE76-4DD3-9F10-32899EF93B7F}" type="presParOf" srcId="{8ADC0BE0-CE3A-43ED-8830-18264C41BD62}" destId="{F56C481E-AA88-441E-8E24-278B9C448239}" srcOrd="0" destOrd="0" presId="urn:microsoft.com/office/officeart/2018/2/layout/IconVerticalSolidList"/>
    <dgm:cxn modelId="{26BB7944-F8A3-4F69-876A-7152E035D51C}" type="presParOf" srcId="{F56C481E-AA88-441E-8E24-278B9C448239}" destId="{142041A8-26C0-4B47-B60C-C2A02FA751B1}" srcOrd="0" destOrd="0" presId="urn:microsoft.com/office/officeart/2018/2/layout/IconVerticalSolidList"/>
    <dgm:cxn modelId="{2A0757EA-C2B8-4F14-B3F0-33372FC51CB5}" type="presParOf" srcId="{F56C481E-AA88-441E-8E24-278B9C448239}" destId="{5E43CF32-E845-4476-BA47-5E1C0EF6992F}" srcOrd="1" destOrd="0" presId="urn:microsoft.com/office/officeart/2018/2/layout/IconVerticalSolidList"/>
    <dgm:cxn modelId="{4D9D343A-F9CD-4DA4-A1E1-68578726FE8C}" type="presParOf" srcId="{F56C481E-AA88-441E-8E24-278B9C448239}" destId="{FC40DCBE-B130-4B2D-9B07-E2D7DDFDEC5E}" srcOrd="2" destOrd="0" presId="urn:microsoft.com/office/officeart/2018/2/layout/IconVerticalSolidList"/>
    <dgm:cxn modelId="{526989B2-DA4B-4A13-977D-16601543F593}" type="presParOf" srcId="{F56C481E-AA88-441E-8E24-278B9C448239}" destId="{9D3BD869-3D37-47BF-8459-AB258C05CC11}" srcOrd="3" destOrd="0" presId="urn:microsoft.com/office/officeart/2018/2/layout/IconVerticalSolidList"/>
    <dgm:cxn modelId="{B53D0EF7-93C1-44C6-A723-CC42A05829E9}" type="presParOf" srcId="{8ADC0BE0-CE3A-43ED-8830-18264C41BD62}" destId="{E7B5587D-55D3-41C7-92BB-9BD7EA11FD50}" srcOrd="1" destOrd="0" presId="urn:microsoft.com/office/officeart/2018/2/layout/IconVerticalSolidList"/>
    <dgm:cxn modelId="{C699411C-3057-4CC6-BEAB-9B80BE133FAE}" type="presParOf" srcId="{8ADC0BE0-CE3A-43ED-8830-18264C41BD62}" destId="{2BB407E6-FC79-44BB-AACE-0E99F6EC4BE3}" srcOrd="2" destOrd="0" presId="urn:microsoft.com/office/officeart/2018/2/layout/IconVerticalSolidList"/>
    <dgm:cxn modelId="{946037F5-9518-466D-BECE-19CCD368A22F}" type="presParOf" srcId="{2BB407E6-FC79-44BB-AACE-0E99F6EC4BE3}" destId="{47E4A283-0797-4DC6-BADD-E3BD6C482B66}" srcOrd="0" destOrd="0" presId="urn:microsoft.com/office/officeart/2018/2/layout/IconVerticalSolidList"/>
    <dgm:cxn modelId="{8BEB2FFF-C3E1-4414-951D-51745E8A38BE}" type="presParOf" srcId="{2BB407E6-FC79-44BB-AACE-0E99F6EC4BE3}" destId="{9E76F446-65E4-4C4E-A60D-B9CC31554C06}" srcOrd="1" destOrd="0" presId="urn:microsoft.com/office/officeart/2018/2/layout/IconVerticalSolidList"/>
    <dgm:cxn modelId="{89EA2EFF-E8F8-47B6-AA4A-112A2BBFC9D3}" type="presParOf" srcId="{2BB407E6-FC79-44BB-AACE-0E99F6EC4BE3}" destId="{327401CF-ACBD-4472-B4E4-FC198ABD454E}" srcOrd="2" destOrd="0" presId="urn:microsoft.com/office/officeart/2018/2/layout/IconVerticalSolidList"/>
    <dgm:cxn modelId="{B952D005-6825-4008-90A3-76373AF6A60B}" type="presParOf" srcId="{2BB407E6-FC79-44BB-AACE-0E99F6EC4BE3}" destId="{F1418A04-6FF9-464C-9DFD-ABC6FA117040}" srcOrd="3" destOrd="0" presId="urn:microsoft.com/office/officeart/2018/2/layout/IconVerticalSolidList"/>
    <dgm:cxn modelId="{EE3FAE52-1306-4355-B222-62E4B4917553}" type="presParOf" srcId="{8ADC0BE0-CE3A-43ED-8830-18264C41BD62}" destId="{6A23CF2D-D93A-4F10-958D-B76366226C03}" srcOrd="3" destOrd="0" presId="urn:microsoft.com/office/officeart/2018/2/layout/IconVerticalSolidList"/>
    <dgm:cxn modelId="{8C44E269-866C-47CD-855F-4FCD32EC87CA}" type="presParOf" srcId="{8ADC0BE0-CE3A-43ED-8830-18264C41BD62}" destId="{0E676D9C-9B11-400E-A225-FED519393837}" srcOrd="4" destOrd="0" presId="urn:microsoft.com/office/officeart/2018/2/layout/IconVerticalSolidList"/>
    <dgm:cxn modelId="{856AD802-F29E-401B-BE85-89F11CA67DF1}" type="presParOf" srcId="{0E676D9C-9B11-400E-A225-FED519393837}" destId="{05D929F7-DCAC-4EEF-BCD6-8C970D7476D8}" srcOrd="0" destOrd="0" presId="urn:microsoft.com/office/officeart/2018/2/layout/IconVerticalSolidList"/>
    <dgm:cxn modelId="{5EB2A5A0-571D-4517-8718-F234CB98DEA6}" type="presParOf" srcId="{0E676D9C-9B11-400E-A225-FED519393837}" destId="{458504AE-411E-4693-A787-02BCE47E67F5}" srcOrd="1" destOrd="0" presId="urn:microsoft.com/office/officeart/2018/2/layout/IconVerticalSolidList"/>
    <dgm:cxn modelId="{DF4C72A6-7B32-44F3-B8D9-67CDD4EFC019}" type="presParOf" srcId="{0E676D9C-9B11-400E-A225-FED519393837}" destId="{114D56C7-B01D-4B64-A67B-DBC51DD76931}" srcOrd="2" destOrd="0" presId="urn:microsoft.com/office/officeart/2018/2/layout/IconVerticalSolidList"/>
    <dgm:cxn modelId="{A466A5F2-301E-4794-B1E7-7D454819367B}" type="presParOf" srcId="{0E676D9C-9B11-400E-A225-FED519393837}" destId="{996333F4-0BC7-41F2-8999-6840E6727F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61E8EB-7BB8-4A05-86D4-9B749F28DA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E321F4-A44A-4665-A09D-BCABAA981274}">
      <dgm:prSet/>
      <dgm:spPr/>
      <dgm:t>
        <a:bodyPr/>
        <a:lstStyle/>
        <a:p>
          <a:r>
            <a:rPr lang="en-US"/>
            <a:t>Transparency: Being open about data collection, use, and sharing practices.</a:t>
          </a:r>
        </a:p>
      </dgm:t>
    </dgm:pt>
    <dgm:pt modelId="{E28EE90A-3CCB-4B49-9378-8F6A32D9B4DE}" type="parTrans" cxnId="{F725492E-D310-4DC5-A16C-8E537178D6C8}">
      <dgm:prSet/>
      <dgm:spPr/>
      <dgm:t>
        <a:bodyPr/>
        <a:lstStyle/>
        <a:p>
          <a:endParaRPr lang="en-US"/>
        </a:p>
      </dgm:t>
    </dgm:pt>
    <dgm:pt modelId="{5E52BED5-8C38-4A98-BE54-3EFFCEE95FD9}" type="sibTrans" cxnId="{F725492E-D310-4DC5-A16C-8E537178D6C8}">
      <dgm:prSet/>
      <dgm:spPr/>
      <dgm:t>
        <a:bodyPr/>
        <a:lstStyle/>
        <a:p>
          <a:endParaRPr lang="en-US"/>
        </a:p>
      </dgm:t>
    </dgm:pt>
    <dgm:pt modelId="{E465C362-1728-48B9-800C-2B03E3D741C0}">
      <dgm:prSet/>
      <dgm:spPr/>
      <dgm:t>
        <a:bodyPr/>
        <a:lstStyle/>
        <a:p>
          <a:r>
            <a:rPr lang="en-US"/>
            <a:t>Accountability: Addressing issues promptly and responsibly when they arise.</a:t>
          </a:r>
        </a:p>
      </dgm:t>
    </dgm:pt>
    <dgm:pt modelId="{9395E965-D2A1-4839-9698-7FCC0EB389E8}" type="parTrans" cxnId="{4D61CAE3-6238-472E-AAF9-E18AD2FC68F4}">
      <dgm:prSet/>
      <dgm:spPr/>
      <dgm:t>
        <a:bodyPr/>
        <a:lstStyle/>
        <a:p>
          <a:endParaRPr lang="en-US"/>
        </a:p>
      </dgm:t>
    </dgm:pt>
    <dgm:pt modelId="{E8A7CD92-C198-49E5-8C80-4557F86EB152}" type="sibTrans" cxnId="{4D61CAE3-6238-472E-AAF9-E18AD2FC68F4}">
      <dgm:prSet/>
      <dgm:spPr/>
      <dgm:t>
        <a:bodyPr/>
        <a:lstStyle/>
        <a:p>
          <a:endParaRPr lang="en-US"/>
        </a:p>
      </dgm:t>
    </dgm:pt>
    <dgm:pt modelId="{220381E6-B2F4-4119-BA82-9A28665D5A19}" type="pres">
      <dgm:prSet presAssocID="{C661E8EB-7BB8-4A05-86D4-9B749F28DA26}" presName="root" presStyleCnt="0">
        <dgm:presLayoutVars>
          <dgm:dir/>
          <dgm:resizeHandles val="exact"/>
        </dgm:presLayoutVars>
      </dgm:prSet>
      <dgm:spPr/>
    </dgm:pt>
    <dgm:pt modelId="{F92C4D74-B19E-4BE8-BD7B-62CA6FE15601}" type="pres">
      <dgm:prSet presAssocID="{04E321F4-A44A-4665-A09D-BCABAA981274}" presName="compNode" presStyleCnt="0"/>
      <dgm:spPr/>
    </dgm:pt>
    <dgm:pt modelId="{C7A5443D-F8EF-4330-AE6B-3E10BD2218EE}" type="pres">
      <dgm:prSet presAssocID="{04E321F4-A44A-4665-A09D-BCABAA981274}" presName="bgRect" presStyleLbl="bgShp" presStyleIdx="0" presStyleCnt="2"/>
      <dgm:spPr/>
    </dgm:pt>
    <dgm:pt modelId="{E2D45CFD-6E06-43F0-8671-D0E80CE4CE89}" type="pres">
      <dgm:prSet presAssocID="{04E321F4-A44A-4665-A09D-BCABAA9812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2CBABC35-48D4-44D0-B261-CE05B064BB73}" type="pres">
      <dgm:prSet presAssocID="{04E321F4-A44A-4665-A09D-BCABAA981274}" presName="spaceRect" presStyleCnt="0"/>
      <dgm:spPr/>
    </dgm:pt>
    <dgm:pt modelId="{19504E07-B8EB-4E07-BADA-5C90CEB27B3C}" type="pres">
      <dgm:prSet presAssocID="{04E321F4-A44A-4665-A09D-BCABAA981274}" presName="parTx" presStyleLbl="revTx" presStyleIdx="0" presStyleCnt="2">
        <dgm:presLayoutVars>
          <dgm:chMax val="0"/>
          <dgm:chPref val="0"/>
        </dgm:presLayoutVars>
      </dgm:prSet>
      <dgm:spPr/>
    </dgm:pt>
    <dgm:pt modelId="{B9CBBD72-72BB-4CB0-9D35-80C747118619}" type="pres">
      <dgm:prSet presAssocID="{5E52BED5-8C38-4A98-BE54-3EFFCEE95FD9}" presName="sibTrans" presStyleCnt="0"/>
      <dgm:spPr/>
    </dgm:pt>
    <dgm:pt modelId="{90AEBEE6-01A6-4E4C-B802-A66BB78F76A9}" type="pres">
      <dgm:prSet presAssocID="{E465C362-1728-48B9-800C-2B03E3D741C0}" presName="compNode" presStyleCnt="0"/>
      <dgm:spPr/>
    </dgm:pt>
    <dgm:pt modelId="{8448665D-9DA9-4B96-8501-2931F3F3C811}" type="pres">
      <dgm:prSet presAssocID="{E465C362-1728-48B9-800C-2B03E3D741C0}" presName="bgRect" presStyleLbl="bgShp" presStyleIdx="1" presStyleCnt="2"/>
      <dgm:spPr/>
    </dgm:pt>
    <dgm:pt modelId="{527BA915-93E4-4E8D-ACBA-B77A2755E26C}" type="pres">
      <dgm:prSet presAssocID="{E465C362-1728-48B9-800C-2B03E3D741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79AEBDFE-E000-4C99-AEE3-FB5FE325FFD0}" type="pres">
      <dgm:prSet presAssocID="{E465C362-1728-48B9-800C-2B03E3D741C0}" presName="spaceRect" presStyleCnt="0"/>
      <dgm:spPr/>
    </dgm:pt>
    <dgm:pt modelId="{9D636C51-AE1D-4723-8F4D-03491D6E8C00}" type="pres">
      <dgm:prSet presAssocID="{E465C362-1728-48B9-800C-2B03E3D741C0}" presName="parTx" presStyleLbl="revTx" presStyleIdx="1" presStyleCnt="2">
        <dgm:presLayoutVars>
          <dgm:chMax val="0"/>
          <dgm:chPref val="0"/>
        </dgm:presLayoutVars>
      </dgm:prSet>
      <dgm:spPr/>
    </dgm:pt>
  </dgm:ptLst>
  <dgm:cxnLst>
    <dgm:cxn modelId="{F725492E-D310-4DC5-A16C-8E537178D6C8}" srcId="{C661E8EB-7BB8-4A05-86D4-9B749F28DA26}" destId="{04E321F4-A44A-4665-A09D-BCABAA981274}" srcOrd="0" destOrd="0" parTransId="{E28EE90A-3CCB-4B49-9378-8F6A32D9B4DE}" sibTransId="{5E52BED5-8C38-4A98-BE54-3EFFCEE95FD9}"/>
    <dgm:cxn modelId="{C40B818A-DB58-461E-B54B-654DADBDBA66}" type="presOf" srcId="{E465C362-1728-48B9-800C-2B03E3D741C0}" destId="{9D636C51-AE1D-4723-8F4D-03491D6E8C00}" srcOrd="0" destOrd="0" presId="urn:microsoft.com/office/officeart/2018/2/layout/IconVerticalSolidList"/>
    <dgm:cxn modelId="{4D61CAE3-6238-472E-AAF9-E18AD2FC68F4}" srcId="{C661E8EB-7BB8-4A05-86D4-9B749F28DA26}" destId="{E465C362-1728-48B9-800C-2B03E3D741C0}" srcOrd="1" destOrd="0" parTransId="{9395E965-D2A1-4839-9698-7FCC0EB389E8}" sibTransId="{E8A7CD92-C198-49E5-8C80-4557F86EB152}"/>
    <dgm:cxn modelId="{1152D7F1-E094-4F02-90F4-02BC1A672CCE}" type="presOf" srcId="{C661E8EB-7BB8-4A05-86D4-9B749F28DA26}" destId="{220381E6-B2F4-4119-BA82-9A28665D5A19}" srcOrd="0" destOrd="0" presId="urn:microsoft.com/office/officeart/2018/2/layout/IconVerticalSolidList"/>
    <dgm:cxn modelId="{4FBA6AFE-5E97-4299-84AD-DE0AC8066F1B}" type="presOf" srcId="{04E321F4-A44A-4665-A09D-BCABAA981274}" destId="{19504E07-B8EB-4E07-BADA-5C90CEB27B3C}" srcOrd="0" destOrd="0" presId="urn:microsoft.com/office/officeart/2018/2/layout/IconVerticalSolidList"/>
    <dgm:cxn modelId="{06545D2A-3B28-4E92-A0BF-37670FCB218F}" type="presParOf" srcId="{220381E6-B2F4-4119-BA82-9A28665D5A19}" destId="{F92C4D74-B19E-4BE8-BD7B-62CA6FE15601}" srcOrd="0" destOrd="0" presId="urn:microsoft.com/office/officeart/2018/2/layout/IconVerticalSolidList"/>
    <dgm:cxn modelId="{A9A99753-6B37-4FED-B9B2-493527B246DD}" type="presParOf" srcId="{F92C4D74-B19E-4BE8-BD7B-62CA6FE15601}" destId="{C7A5443D-F8EF-4330-AE6B-3E10BD2218EE}" srcOrd="0" destOrd="0" presId="urn:microsoft.com/office/officeart/2018/2/layout/IconVerticalSolidList"/>
    <dgm:cxn modelId="{D564A89C-0A28-4124-8F12-71526FE1D139}" type="presParOf" srcId="{F92C4D74-B19E-4BE8-BD7B-62CA6FE15601}" destId="{E2D45CFD-6E06-43F0-8671-D0E80CE4CE89}" srcOrd="1" destOrd="0" presId="urn:microsoft.com/office/officeart/2018/2/layout/IconVerticalSolidList"/>
    <dgm:cxn modelId="{673635DA-4724-40C6-B8FF-0C9ABEFCA8C3}" type="presParOf" srcId="{F92C4D74-B19E-4BE8-BD7B-62CA6FE15601}" destId="{2CBABC35-48D4-44D0-B261-CE05B064BB73}" srcOrd="2" destOrd="0" presId="urn:microsoft.com/office/officeart/2018/2/layout/IconVerticalSolidList"/>
    <dgm:cxn modelId="{85A22918-9F7F-47E8-931C-10443B9AC919}" type="presParOf" srcId="{F92C4D74-B19E-4BE8-BD7B-62CA6FE15601}" destId="{19504E07-B8EB-4E07-BADA-5C90CEB27B3C}" srcOrd="3" destOrd="0" presId="urn:microsoft.com/office/officeart/2018/2/layout/IconVerticalSolidList"/>
    <dgm:cxn modelId="{57FE1CED-1566-4AE5-B1A7-A5EF8E23BAD5}" type="presParOf" srcId="{220381E6-B2F4-4119-BA82-9A28665D5A19}" destId="{B9CBBD72-72BB-4CB0-9D35-80C747118619}" srcOrd="1" destOrd="0" presId="urn:microsoft.com/office/officeart/2018/2/layout/IconVerticalSolidList"/>
    <dgm:cxn modelId="{0055DA73-7016-47A0-999B-93912E4C1792}" type="presParOf" srcId="{220381E6-B2F4-4119-BA82-9A28665D5A19}" destId="{90AEBEE6-01A6-4E4C-B802-A66BB78F76A9}" srcOrd="2" destOrd="0" presId="urn:microsoft.com/office/officeart/2018/2/layout/IconVerticalSolidList"/>
    <dgm:cxn modelId="{C28444B7-6E92-4056-A127-F63A7BC5DF36}" type="presParOf" srcId="{90AEBEE6-01A6-4E4C-B802-A66BB78F76A9}" destId="{8448665D-9DA9-4B96-8501-2931F3F3C811}" srcOrd="0" destOrd="0" presId="urn:microsoft.com/office/officeart/2018/2/layout/IconVerticalSolidList"/>
    <dgm:cxn modelId="{A6554690-08DB-433D-9F9F-A4B202FBD4E2}" type="presParOf" srcId="{90AEBEE6-01A6-4E4C-B802-A66BB78F76A9}" destId="{527BA915-93E4-4E8D-ACBA-B77A2755E26C}" srcOrd="1" destOrd="0" presId="urn:microsoft.com/office/officeart/2018/2/layout/IconVerticalSolidList"/>
    <dgm:cxn modelId="{283C216D-667E-4278-BEBC-9D6B7CF39DAE}" type="presParOf" srcId="{90AEBEE6-01A6-4E4C-B802-A66BB78F76A9}" destId="{79AEBDFE-E000-4C99-AEE3-FB5FE325FFD0}" srcOrd="2" destOrd="0" presId="urn:microsoft.com/office/officeart/2018/2/layout/IconVerticalSolidList"/>
    <dgm:cxn modelId="{FA7FF7EA-FF52-4B33-95BF-1927B90D19BA}" type="presParOf" srcId="{90AEBEE6-01A6-4E4C-B802-A66BB78F76A9}" destId="{9D636C51-AE1D-4723-8F4D-03491D6E8C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3A3F1-F2A1-4EB5-8CDB-F4607F79F668}">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4ED29-8F51-4299-A632-9BD85FD283D9}">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8BC5B6-D874-4558-B101-879D79424A85}">
      <dsp:nvSpPr>
        <dsp:cNvPr id="0" name=""/>
        <dsp:cNvSpPr/>
      </dsp:nvSpPr>
      <dsp:spPr>
        <a:xfrm>
          <a:off x="1129902" y="4592"/>
          <a:ext cx="2835720"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90000"/>
            </a:lnSpc>
            <a:spcBef>
              <a:spcPct val="0"/>
            </a:spcBef>
            <a:spcAft>
              <a:spcPct val="35000"/>
            </a:spcAft>
            <a:buNone/>
          </a:pPr>
          <a:r>
            <a:rPr lang="en-US" sz="1900" kern="1200"/>
            <a:t>Security governance and ethics</a:t>
          </a:r>
        </a:p>
      </dsp:txBody>
      <dsp:txXfrm>
        <a:off x="1129902" y="4592"/>
        <a:ext cx="2835720" cy="978270"/>
      </dsp:txXfrm>
    </dsp:sp>
    <dsp:sp modelId="{BCF815EA-85C3-4D34-B62A-F708C98E81E8}">
      <dsp:nvSpPr>
        <dsp:cNvPr id="0" name=""/>
        <dsp:cNvSpPr/>
      </dsp:nvSpPr>
      <dsp:spPr>
        <a:xfrm>
          <a:off x="3965622" y="4592"/>
          <a:ext cx="233597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622300">
            <a:lnSpc>
              <a:spcPct val="90000"/>
            </a:lnSpc>
            <a:spcBef>
              <a:spcPct val="0"/>
            </a:spcBef>
            <a:spcAft>
              <a:spcPct val="35000"/>
            </a:spcAft>
            <a:buNone/>
          </a:pPr>
          <a:r>
            <a:rPr lang="en-US" sz="1400" kern="1200"/>
            <a:t>Importance of security governance and ethical management</a:t>
          </a:r>
        </a:p>
      </dsp:txBody>
      <dsp:txXfrm>
        <a:off x="3965622" y="4592"/>
        <a:ext cx="2335978" cy="978270"/>
      </dsp:txXfrm>
    </dsp:sp>
    <dsp:sp modelId="{84FBFC5A-2B30-4C39-A75D-EC90F1191B65}">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A4E0B-9F30-470B-8961-F9777B3331BA}">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8151C-E319-4D40-B762-4431EDAE7128}">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90000"/>
            </a:lnSpc>
            <a:spcBef>
              <a:spcPct val="0"/>
            </a:spcBef>
            <a:spcAft>
              <a:spcPct val="35000"/>
            </a:spcAft>
            <a:buNone/>
          </a:pPr>
          <a:r>
            <a:rPr lang="en-US" sz="1900" kern="1200"/>
            <a:t>Data Security challenges</a:t>
          </a:r>
        </a:p>
      </dsp:txBody>
      <dsp:txXfrm>
        <a:off x="1129902" y="1227431"/>
        <a:ext cx="5171698" cy="978270"/>
      </dsp:txXfrm>
    </dsp:sp>
    <dsp:sp modelId="{E2CE27E6-7802-4280-A499-05D56DB8C85B}">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9DA66-13BF-4D03-B124-DADCC60D710C}">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A7C35C-F7C9-4820-8204-4E40C07C5919}">
      <dsp:nvSpPr>
        <dsp:cNvPr id="0" name=""/>
        <dsp:cNvSpPr/>
      </dsp:nvSpPr>
      <dsp:spPr>
        <a:xfrm>
          <a:off x="1129902" y="2450269"/>
          <a:ext cx="2835720"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90000"/>
            </a:lnSpc>
            <a:spcBef>
              <a:spcPct val="0"/>
            </a:spcBef>
            <a:spcAft>
              <a:spcPct val="35000"/>
            </a:spcAft>
            <a:buNone/>
          </a:pPr>
          <a:r>
            <a:rPr lang="en-US" sz="1900" kern="1200"/>
            <a:t>Data Governance fundamentals</a:t>
          </a:r>
        </a:p>
      </dsp:txBody>
      <dsp:txXfrm>
        <a:off x="1129902" y="2450269"/>
        <a:ext cx="2835720" cy="978270"/>
      </dsp:txXfrm>
    </dsp:sp>
    <dsp:sp modelId="{D71909AE-D8CE-4EB7-A9EB-9BE7484AFCD1}">
      <dsp:nvSpPr>
        <dsp:cNvPr id="0" name=""/>
        <dsp:cNvSpPr/>
      </dsp:nvSpPr>
      <dsp:spPr>
        <a:xfrm>
          <a:off x="3965622" y="2450269"/>
          <a:ext cx="233597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622300">
            <a:lnSpc>
              <a:spcPct val="90000"/>
            </a:lnSpc>
            <a:spcBef>
              <a:spcPct val="0"/>
            </a:spcBef>
            <a:spcAft>
              <a:spcPct val="35000"/>
            </a:spcAft>
            <a:buNone/>
          </a:pPr>
          <a:r>
            <a:rPr lang="en-US" sz="1400" kern="1200"/>
            <a:t>Ethical decision making in data management</a:t>
          </a:r>
        </a:p>
      </dsp:txBody>
      <dsp:txXfrm>
        <a:off x="3965622" y="2450269"/>
        <a:ext cx="2335978" cy="978270"/>
      </dsp:txXfrm>
    </dsp:sp>
    <dsp:sp modelId="{3BFEF49A-DA68-4D39-A5B5-9F974253AE9F}">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6D1C8-711F-4434-9CDF-E43020180E19}">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D677B9-EFF9-4EBC-826B-B1AB035CE278}">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90000"/>
            </a:lnSpc>
            <a:spcBef>
              <a:spcPct val="0"/>
            </a:spcBef>
            <a:spcAft>
              <a:spcPct val="35000"/>
            </a:spcAft>
            <a:buNone/>
          </a:pPr>
          <a:r>
            <a:rPr lang="en-US" sz="1900" kern="1200"/>
            <a:t>Technologies and Tools</a:t>
          </a:r>
        </a:p>
      </dsp:txBody>
      <dsp:txXfrm>
        <a:off x="1129902" y="3673107"/>
        <a:ext cx="5171698" cy="978270"/>
      </dsp:txXfrm>
    </dsp:sp>
    <dsp:sp modelId="{8FC871F3-ECCC-46CB-8EAD-309AD43E835F}">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178108-8556-4A19-865B-B2213119E6D6}">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95F604-8EB8-4202-9521-301C0791DE5E}">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90000"/>
            </a:lnSpc>
            <a:spcBef>
              <a:spcPct val="0"/>
            </a:spcBef>
            <a:spcAft>
              <a:spcPct val="35000"/>
            </a:spcAft>
            <a:buNone/>
          </a:pPr>
          <a:r>
            <a:rPr lang="en-US" sz="1900" kern="1200"/>
            <a:t>Ethical case studies</a:t>
          </a:r>
        </a:p>
      </dsp:txBody>
      <dsp:txXfrm>
        <a:off x="1129902" y="4895945"/>
        <a:ext cx="51716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54C20-A2AA-4440-A197-EFF53FC3275F}">
      <dsp:nvSpPr>
        <dsp:cNvPr id="0" name=""/>
        <dsp:cNvSpPr/>
      </dsp:nvSpPr>
      <dsp:spPr>
        <a:xfrm>
          <a:off x="0" y="260104"/>
          <a:ext cx="6301601" cy="25857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Security Governance </a:t>
          </a:r>
          <a:endParaRPr lang="en-US" sz="6500" kern="1200"/>
        </a:p>
      </dsp:txBody>
      <dsp:txXfrm>
        <a:off x="126223" y="386327"/>
        <a:ext cx="6049155" cy="2333254"/>
      </dsp:txXfrm>
    </dsp:sp>
    <dsp:sp modelId="{51F97E00-140C-42B0-8705-6A8A10F3E128}">
      <dsp:nvSpPr>
        <dsp:cNvPr id="0" name=""/>
        <dsp:cNvSpPr/>
      </dsp:nvSpPr>
      <dsp:spPr>
        <a:xfrm>
          <a:off x="0" y="3033004"/>
          <a:ext cx="6301601" cy="25857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Ethical Management</a:t>
          </a:r>
          <a:endParaRPr lang="en-US" sz="6500" kern="1200"/>
        </a:p>
      </dsp:txBody>
      <dsp:txXfrm>
        <a:off x="126223" y="3159227"/>
        <a:ext cx="6049155" cy="2333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03580-91E0-4885-B6AB-6F071321A35E}">
      <dsp:nvSpPr>
        <dsp:cNvPr id="0" name=""/>
        <dsp:cNvSpPr/>
      </dsp:nvSpPr>
      <dsp:spPr>
        <a:xfrm>
          <a:off x="0" y="2870"/>
          <a:ext cx="630160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2AFEE-5E4A-4EC1-B106-49A16416CA4F}">
      <dsp:nvSpPr>
        <dsp:cNvPr id="0" name=""/>
        <dsp:cNvSpPr/>
      </dsp:nvSpPr>
      <dsp:spPr>
        <a:xfrm>
          <a:off x="0" y="2870"/>
          <a:ext cx="6301601" cy="1957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a:t>Definition and Scope</a:t>
          </a:r>
        </a:p>
      </dsp:txBody>
      <dsp:txXfrm>
        <a:off x="0" y="2870"/>
        <a:ext cx="6301601" cy="1957689"/>
      </dsp:txXfrm>
    </dsp:sp>
    <dsp:sp modelId="{79E72565-95CD-4EC0-A124-3618EB1019B6}">
      <dsp:nvSpPr>
        <dsp:cNvPr id="0" name=""/>
        <dsp:cNvSpPr/>
      </dsp:nvSpPr>
      <dsp:spPr>
        <a:xfrm>
          <a:off x="0" y="1960559"/>
          <a:ext cx="6301601"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51996-902C-4C40-8A50-F1E0B42A0175}">
      <dsp:nvSpPr>
        <dsp:cNvPr id="0" name=""/>
        <dsp:cNvSpPr/>
      </dsp:nvSpPr>
      <dsp:spPr>
        <a:xfrm>
          <a:off x="0" y="1960559"/>
          <a:ext cx="6301601" cy="1957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a:t>Risk Management and Compliance</a:t>
          </a:r>
        </a:p>
      </dsp:txBody>
      <dsp:txXfrm>
        <a:off x="0" y="1960559"/>
        <a:ext cx="6301601" cy="1957689"/>
      </dsp:txXfrm>
    </dsp:sp>
    <dsp:sp modelId="{C38D2628-BF0D-4366-8E88-C294E82BA265}">
      <dsp:nvSpPr>
        <dsp:cNvPr id="0" name=""/>
        <dsp:cNvSpPr/>
      </dsp:nvSpPr>
      <dsp:spPr>
        <a:xfrm>
          <a:off x="0" y="3918249"/>
          <a:ext cx="6301601"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49D1F-E9E5-4FC7-9DB8-0DD52E974C85}">
      <dsp:nvSpPr>
        <dsp:cNvPr id="0" name=""/>
        <dsp:cNvSpPr/>
      </dsp:nvSpPr>
      <dsp:spPr>
        <a:xfrm>
          <a:off x="0" y="3918249"/>
          <a:ext cx="6301601" cy="1957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r>
            <a:rPr lang="en-US" sz="5400" kern="1200"/>
            <a:t>Incident Response and Resilience</a:t>
          </a:r>
        </a:p>
      </dsp:txBody>
      <dsp:txXfrm>
        <a:off x="0" y="3918249"/>
        <a:ext cx="6301601" cy="19576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9AA78-31E4-47EB-8329-385EE1757A45}">
      <dsp:nvSpPr>
        <dsp:cNvPr id="0" name=""/>
        <dsp:cNvSpPr/>
      </dsp:nvSpPr>
      <dsp:spPr>
        <a:xfrm>
          <a:off x="0" y="500"/>
          <a:ext cx="6666833" cy="12530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Register sources</a:t>
          </a:r>
        </a:p>
      </dsp:txBody>
      <dsp:txXfrm>
        <a:off x="61170" y="61670"/>
        <a:ext cx="6544493" cy="1130730"/>
      </dsp:txXfrm>
    </dsp:sp>
    <dsp:sp modelId="{9F7C6220-327C-4CE6-B345-D0C6979DCEE4}">
      <dsp:nvSpPr>
        <dsp:cNvPr id="0" name=""/>
        <dsp:cNvSpPr/>
      </dsp:nvSpPr>
      <dsp:spPr>
        <a:xfrm>
          <a:off x="0" y="1400450"/>
          <a:ext cx="6666833" cy="125307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Scan and classify</a:t>
          </a:r>
        </a:p>
      </dsp:txBody>
      <dsp:txXfrm>
        <a:off x="61170" y="1461620"/>
        <a:ext cx="6544493" cy="1130730"/>
      </dsp:txXfrm>
    </dsp:sp>
    <dsp:sp modelId="{898F7D69-5E97-4339-A996-92858A94AB25}">
      <dsp:nvSpPr>
        <dsp:cNvPr id="0" name=""/>
        <dsp:cNvSpPr/>
      </dsp:nvSpPr>
      <dsp:spPr>
        <a:xfrm>
          <a:off x="0" y="2800400"/>
          <a:ext cx="6666833" cy="125307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View Data Map</a:t>
          </a:r>
        </a:p>
      </dsp:txBody>
      <dsp:txXfrm>
        <a:off x="61170" y="2861570"/>
        <a:ext cx="6544493" cy="1130730"/>
      </dsp:txXfrm>
    </dsp:sp>
    <dsp:sp modelId="{8440A6E4-E5CB-47D4-B7D4-251CA511077A}">
      <dsp:nvSpPr>
        <dsp:cNvPr id="0" name=""/>
        <dsp:cNvSpPr/>
      </dsp:nvSpPr>
      <dsp:spPr>
        <a:xfrm>
          <a:off x="0" y="4200350"/>
          <a:ext cx="6666833" cy="125307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Search</a:t>
          </a:r>
        </a:p>
      </dsp:txBody>
      <dsp:txXfrm>
        <a:off x="61170" y="4261520"/>
        <a:ext cx="6544493" cy="11307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9B8E1-D659-4A69-9137-122D8507C847}">
      <dsp:nvSpPr>
        <dsp:cNvPr id="0" name=""/>
        <dsp:cNvSpPr/>
      </dsp:nvSpPr>
      <dsp:spPr>
        <a:xfrm>
          <a:off x="0" y="450859"/>
          <a:ext cx="6666833" cy="2381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If there’s no central location to register data sources, users might be unaware of a data source unless they come into contact with it as part of</a:t>
          </a:r>
          <a:br>
            <a:rPr lang="en-US" sz="2400" kern="1200"/>
          </a:br>
          <a:r>
            <a:rPr lang="en-US" sz="2400" kern="1200"/>
            <a:t>another process.</a:t>
          </a:r>
        </a:p>
      </dsp:txBody>
      <dsp:txXfrm>
        <a:off x="0" y="450859"/>
        <a:ext cx="6666833" cy="2381400"/>
      </dsp:txXfrm>
    </dsp:sp>
    <dsp:sp modelId="{FE3355E7-8179-4C49-8214-FD7444CA45E7}">
      <dsp:nvSpPr>
        <dsp:cNvPr id="0" name=""/>
        <dsp:cNvSpPr/>
      </dsp:nvSpPr>
      <dsp:spPr>
        <a:xfrm>
          <a:off x="333341" y="96619"/>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Discovery</a:t>
          </a:r>
        </a:p>
      </dsp:txBody>
      <dsp:txXfrm>
        <a:off x="367926" y="131204"/>
        <a:ext cx="4597613" cy="639310"/>
      </dsp:txXfrm>
    </dsp:sp>
    <dsp:sp modelId="{5144AD37-BCE3-4D3C-99C8-710247278D9F}">
      <dsp:nvSpPr>
        <dsp:cNvPr id="0" name=""/>
        <dsp:cNvSpPr/>
      </dsp:nvSpPr>
      <dsp:spPr>
        <a:xfrm>
          <a:off x="0" y="3316100"/>
          <a:ext cx="6666833" cy="20412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99872"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Compliance with company security policies, government regulations, and customer needs, are critical considerations for data governance.</a:t>
          </a:r>
        </a:p>
      </dsp:txBody>
      <dsp:txXfrm>
        <a:off x="0" y="3316100"/>
        <a:ext cx="6666833" cy="2041200"/>
      </dsp:txXfrm>
    </dsp:sp>
    <dsp:sp modelId="{DF042B41-C4A4-4EAC-AEF2-474B269A8AF6}">
      <dsp:nvSpPr>
        <dsp:cNvPr id="0" name=""/>
        <dsp:cNvSpPr/>
      </dsp:nvSpPr>
      <dsp:spPr>
        <a:xfrm>
          <a:off x="333341" y="2961860"/>
          <a:ext cx="4666783" cy="70848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Governance</a:t>
          </a:r>
        </a:p>
      </dsp:txBody>
      <dsp:txXfrm>
        <a:off x="367926" y="2996445"/>
        <a:ext cx="4597613"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041A8-26C0-4B47-B60C-C2A02FA751B1}">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3CF32-E845-4476-BA47-5E1C0EF6992F}">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BD869-3D37-47BF-8459-AB258C05CC11}">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en-US" sz="2300" kern="1200"/>
            <a:t>Privacy and Consent: Respecting individual autonomy beyond legal requirements.</a:t>
          </a:r>
        </a:p>
      </dsp:txBody>
      <dsp:txXfrm>
        <a:off x="1939533" y="717"/>
        <a:ext cx="4362067" cy="1679249"/>
      </dsp:txXfrm>
    </dsp:sp>
    <dsp:sp modelId="{47E4A283-0797-4DC6-BADD-E3BD6C482B66}">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6F446-65E4-4C4E-A60D-B9CC31554C06}">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418A04-6FF9-464C-9DFD-ABC6FA117040}">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en-US" sz="2300" kern="1200"/>
            <a:t>Data Accuracy and Quality: Commitment to accuracy for well-being and fairness.</a:t>
          </a:r>
        </a:p>
      </dsp:txBody>
      <dsp:txXfrm>
        <a:off x="1939533" y="2099779"/>
        <a:ext cx="4362067" cy="1679249"/>
      </dsp:txXfrm>
    </dsp:sp>
    <dsp:sp modelId="{05D929F7-DCAC-4EEF-BCD6-8C970D7476D8}">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504AE-411E-4693-A787-02BCE47E67F5}">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6333F4-0BC7-41F2-8999-6840E6727F1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en-US" sz="2300" kern="1200"/>
            <a:t>Fairness and Non-Discrimination: Identifying and mitigating biases in data practices.</a:t>
          </a:r>
        </a:p>
      </dsp:txBody>
      <dsp:txXfrm>
        <a:off x="1939533" y="4198841"/>
        <a:ext cx="4362067" cy="16792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5443D-F8EF-4330-AE6B-3E10BD2218EE}">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45CFD-6E06-43F0-8671-D0E80CE4CE89}">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04E07-B8EB-4E07-BADA-5C90CEB27B3C}">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US" sz="2500" kern="1200"/>
            <a:t>Transparency: Being open about data collection, use, and sharing practices.</a:t>
          </a:r>
        </a:p>
      </dsp:txBody>
      <dsp:txXfrm>
        <a:off x="2037007" y="955306"/>
        <a:ext cx="4264593" cy="1763642"/>
      </dsp:txXfrm>
    </dsp:sp>
    <dsp:sp modelId="{8448665D-9DA9-4B96-8501-2931F3F3C811}">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BA915-93E4-4E8D-ACBA-B77A2755E26C}">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36C51-AE1D-4723-8F4D-03491D6E8C00}">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US" sz="2500" kern="1200"/>
            <a:t>Accountability: Addressing issues promptly and responsibly when they arise.</a:t>
          </a:r>
        </a:p>
      </dsp:txBody>
      <dsp:txXfrm>
        <a:off x="2037007" y="3159859"/>
        <a:ext cx="4264593" cy="17636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C60A-071E-411F-99E9-DF924BDBC5A4}" type="datetimeFigureOut">
              <a:rPr lang="en-GB" smtClean="0"/>
              <a:t>04/04/2024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2B1999-84D0-4D4E-9247-7E20288B9BE7}" type="slidenum">
              <a:rPr lang="en-GB" smtClean="0"/>
              <a:t>‹#›</a:t>
            </a:fld>
            <a:endParaRPr lang="en-GB"/>
          </a:p>
        </p:txBody>
      </p:sp>
    </p:spTree>
    <p:extLst>
      <p:ext uri="{BB962C8B-B14F-4D97-AF65-F5344CB8AC3E}">
        <p14:creationId xmlns:p14="http://schemas.microsoft.com/office/powerpoint/2010/main" val="24878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help Berry, and we can help you </a:t>
            </a:r>
            <a:endParaRPr lang="en-GB" baseline="0" dirty="0"/>
          </a:p>
          <a:p>
            <a:endParaRPr lang="en-GB" baseline="0" dirty="0"/>
          </a:p>
          <a:p>
            <a:r>
              <a:rPr lang="en-GB" baseline="0" dirty="0"/>
              <a:t>I have been working in the data space for about 20 years.</a:t>
            </a:r>
          </a:p>
          <a:p>
            <a:endParaRPr lang="en-GB" baseline="0" dirty="0"/>
          </a:p>
          <a:p>
            <a:r>
              <a:rPr lang="en-GB" baseline="0" dirty="0"/>
              <a:t>In that time I have had a variety of jobs, from report writer, web developer and DBA</a:t>
            </a:r>
          </a:p>
          <a:p>
            <a:endParaRPr lang="en-GB" baseline="0" dirty="0"/>
          </a:p>
          <a:p>
            <a:r>
              <a:rPr lang="en-GB" baseline="0" dirty="0"/>
              <a:t>For the last 16 years I have been running a small consulting and training business, gethynellis.com, and of late we have partnered with our good friends at </a:t>
            </a:r>
            <a:r>
              <a:rPr lang="en-GB" baseline="0" dirty="0" err="1"/>
              <a:t>Wyeden</a:t>
            </a:r>
            <a:r>
              <a:rPr lang="en-GB" baseline="0" dirty="0"/>
              <a:t> to offer cost effective end to solutions in the following areas</a:t>
            </a:r>
          </a:p>
          <a:p>
            <a:endParaRPr lang="en-GB" baseline="0" dirty="0"/>
          </a:p>
          <a:p>
            <a:pPr marL="171450" indent="-171450">
              <a:buFont typeface="Arial" panose="020B0604020202020204" pitchFamily="34" charset="0"/>
              <a:buChar char="•"/>
            </a:pPr>
            <a:r>
              <a:rPr lang="en-GB" baseline="0" dirty="0"/>
              <a:t>Data platform architecture and design - including high availability and disaster recovery solutions and obviously how to licence those</a:t>
            </a:r>
          </a:p>
          <a:p>
            <a:pPr marL="171450" indent="-171450">
              <a:buFont typeface="Arial" panose="020B0604020202020204" pitchFamily="34" charset="0"/>
              <a:buChar char="•"/>
            </a:pPr>
            <a:r>
              <a:rPr lang="en-GB" baseline="0" dirty="0"/>
              <a:t>Data Architecure and data strategy advice </a:t>
            </a:r>
          </a:p>
          <a:p>
            <a:pPr marL="171450" indent="-171450">
              <a:buFont typeface="Arial" panose="020B0604020202020204" pitchFamily="34" charset="0"/>
              <a:buChar char="•"/>
            </a:pPr>
            <a:r>
              <a:rPr lang="en-GB" baseline="0" dirty="0"/>
              <a:t>SQL Server migrations – including upgrades and  migrations to a range of cloud solutions</a:t>
            </a:r>
          </a:p>
          <a:p>
            <a:pPr marL="171450" indent="-171450">
              <a:buFont typeface="Arial" panose="020B0604020202020204" pitchFamily="34" charset="0"/>
              <a:buChar char="•"/>
            </a:pPr>
            <a:r>
              <a:rPr lang="en-GB" baseline="0" dirty="0"/>
              <a:t>SQL Server health Checks and performance tune ups.</a:t>
            </a:r>
          </a:p>
          <a:p>
            <a:pPr marL="171450" indent="-171450">
              <a:buFont typeface="Arial" panose="020B0604020202020204" pitchFamily="34" charset="0"/>
              <a:buChar char="•"/>
            </a:pPr>
            <a:r>
              <a:rPr lang="en-GB" baseline="0" dirty="0"/>
              <a:t>SQL Server and Microsoft Data platform training including the Microsoft Official Curriculum of courses</a:t>
            </a:r>
          </a:p>
          <a:p>
            <a:pPr marL="171450" indent="-171450">
              <a:buFont typeface="Arial" panose="020B0604020202020204" pitchFamily="34" charset="0"/>
              <a:buChar char="•"/>
            </a:pPr>
            <a:r>
              <a:rPr lang="en-GB" baseline="0" dirty="0"/>
              <a:t>Critical friend advice on implementing technical and non-technical change </a:t>
            </a:r>
          </a:p>
          <a:p>
            <a:pPr marL="171450" indent="-171450">
              <a:buFont typeface="Arial" panose="020B0604020202020204" pitchFamily="34" charset="0"/>
              <a:buChar char="•"/>
            </a:pPr>
            <a:endParaRPr lang="en-GB" baseline="0" dirty="0"/>
          </a:p>
          <a:p>
            <a:pPr marL="0" indent="0">
              <a:buFont typeface="Arial" panose="020B0604020202020204" pitchFamily="34" charset="0"/>
              <a:buNone/>
            </a:pPr>
            <a:r>
              <a:rPr lang="en-GB" baseline="0" dirty="0"/>
              <a:t>You can follow me on twitter and feel free to look me up and connect with me on LinkedIn – we follow back</a:t>
            </a:r>
          </a:p>
          <a:p>
            <a:pPr marL="0" indent="0">
              <a:buFont typeface="Arial" panose="020B0604020202020204" pitchFamily="34" charset="0"/>
              <a:buNone/>
            </a:pPr>
            <a:r>
              <a:rPr lang="en-GB" baseline="0" dirty="0"/>
              <a:t>If you have any questions on what we discuss in this session today, do feel free to send me an email</a:t>
            </a:r>
          </a:p>
          <a:p>
            <a:pPr marL="0" indent="0">
              <a:buFont typeface="Arial" panose="020B0604020202020204" pitchFamily="34" charset="0"/>
              <a:buNone/>
            </a:pPr>
            <a:endParaRPr lang="en-GB" baseline="0" dirty="0"/>
          </a:p>
          <a:p>
            <a:pPr mar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9D813F-D090-4988-B447-122337F900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795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Data security encompasses the practices and policies implemented to protect digital information from unauthorized access, disclosure, disruption, modification, or destruction. As technology advances, the complexity and sophistication of cyber threats evolve, presenting a moving target for data security efforts. Key challenges in data security include:</a:t>
            </a:r>
          </a:p>
          <a:p>
            <a:pPr algn="l">
              <a:buFont typeface="Arial" panose="020B0604020202020204" pitchFamily="34" charset="0"/>
              <a:buChar char="•"/>
            </a:pPr>
            <a:r>
              <a:rPr lang="en-US" b="1" i="0" dirty="0">
                <a:solidFill>
                  <a:srgbClr val="1F2328"/>
                </a:solidFill>
                <a:effectLst/>
                <a:latin typeface="-apple-system"/>
              </a:rPr>
              <a:t>Rapid Technological Advancement</a:t>
            </a:r>
            <a:r>
              <a:rPr lang="en-US" b="0" i="0" dirty="0">
                <a:solidFill>
                  <a:srgbClr val="1F2328"/>
                </a:solidFill>
                <a:effectLst/>
                <a:latin typeface="-apple-system"/>
              </a:rPr>
              <a:t>: The pace of technological innovation often outstrips the development of security measures, leaving vulnerabilities unaddressed. As organizations rush to adopt new technologies, they may inadvertently expose themselves to new risks.</a:t>
            </a:r>
          </a:p>
          <a:p>
            <a:pPr algn="l">
              <a:buFont typeface="Arial" panose="020B0604020202020204" pitchFamily="34" charset="0"/>
              <a:buChar char="•"/>
            </a:pPr>
            <a:r>
              <a:rPr lang="en-US" b="1" i="0" dirty="0">
                <a:solidFill>
                  <a:srgbClr val="1F2328"/>
                </a:solidFill>
                <a:effectLst/>
                <a:latin typeface="-apple-system"/>
              </a:rPr>
              <a:t>Sophistication of Cyber Attacks</a:t>
            </a:r>
            <a:r>
              <a:rPr lang="en-US" b="0" i="0" dirty="0">
                <a:solidFill>
                  <a:srgbClr val="1F2328"/>
                </a:solidFill>
                <a:effectLst/>
                <a:latin typeface="-apple-system"/>
              </a:rPr>
              <a:t>: Cybercriminals are becoming increasingly sophisticated, leveraging advanced techniques such as artificial intelligence and machine learning to carry out their attacks. Phishing, ransomware, and advanced persistent threats (APTs) are just a few examples of the methods used to compromise data security.</a:t>
            </a:r>
          </a:p>
          <a:p>
            <a:pPr algn="l">
              <a:buFont typeface="Arial" panose="020B0604020202020204" pitchFamily="34" charset="0"/>
              <a:buChar char="•"/>
            </a:pPr>
            <a:r>
              <a:rPr lang="en-US" b="1" i="0" dirty="0">
                <a:solidFill>
                  <a:srgbClr val="1F2328"/>
                </a:solidFill>
                <a:effectLst/>
                <a:latin typeface="-apple-system"/>
              </a:rPr>
              <a:t>Regulatory Compliance and Data Sovereignty</a:t>
            </a:r>
            <a:r>
              <a:rPr lang="en-US" b="0" i="0" dirty="0">
                <a:solidFill>
                  <a:srgbClr val="1F2328"/>
                </a:solidFill>
                <a:effectLst/>
                <a:latin typeface="-apple-system"/>
              </a:rPr>
              <a:t>: With the introduction of stringent data protection regulations like the GDPR in Europe and CCPA in California, organizations face the challenge of ensuring compliance while managing data across different jurisdictions. Navigating the complex web of regulations can be daunting, especially for organizations operating internationally.</a:t>
            </a:r>
          </a:p>
          <a:p>
            <a:pPr algn="l">
              <a:buFont typeface="Arial" panose="020B0604020202020204" pitchFamily="34" charset="0"/>
              <a:buChar char="•"/>
            </a:pPr>
            <a:r>
              <a:rPr lang="en-US" b="1" i="0" dirty="0">
                <a:solidFill>
                  <a:srgbClr val="1F2328"/>
                </a:solidFill>
                <a:effectLst/>
                <a:latin typeface="-apple-system"/>
              </a:rPr>
              <a:t>Insider Threats</a:t>
            </a:r>
            <a:r>
              <a:rPr lang="en-US" b="0" i="0" dirty="0">
                <a:solidFill>
                  <a:srgbClr val="1F2328"/>
                </a:solidFill>
                <a:effectLst/>
                <a:latin typeface="-apple-system"/>
              </a:rPr>
              <a:t>: Not all threats originate from outside the organization. Insider threats, whether intentional or accidental, pose a significant risk to data security. Managing these risks requires a careful balance between securing data and maintaining a trusting workplace environment.</a:t>
            </a:r>
          </a:p>
          <a:p>
            <a:pPr algn="l">
              <a:buFont typeface="Arial" panose="020B0604020202020204" pitchFamily="34" charset="0"/>
              <a:buChar char="•"/>
            </a:pPr>
            <a:r>
              <a:rPr lang="en-US" b="1" i="0" dirty="0">
                <a:solidFill>
                  <a:srgbClr val="1F2328"/>
                </a:solidFill>
                <a:effectLst/>
                <a:latin typeface="-apple-system"/>
              </a:rPr>
              <a:t>Cloud Security</a:t>
            </a:r>
            <a:r>
              <a:rPr lang="en-US" b="0" i="0" dirty="0">
                <a:solidFill>
                  <a:srgbClr val="1F2328"/>
                </a:solidFill>
                <a:effectLst/>
                <a:latin typeface="-apple-system"/>
              </a:rPr>
              <a:t>: The shift towards cloud computing, while offering scalability and efficiency, introduces new security concerns. Shared responsibility models, access management, and data privacy in the cloud are complex issues that organizations must address.</a:t>
            </a:r>
          </a:p>
        </p:txBody>
      </p:sp>
      <p:sp>
        <p:nvSpPr>
          <p:cNvPr id="4" name="Slide Number Placeholder 3"/>
          <p:cNvSpPr>
            <a:spLocks noGrp="1"/>
          </p:cNvSpPr>
          <p:nvPr>
            <p:ph type="sldNum" sz="quarter" idx="5"/>
          </p:nvPr>
        </p:nvSpPr>
        <p:spPr/>
        <p:txBody>
          <a:bodyPr/>
          <a:lstStyle/>
          <a:p>
            <a:fld id="{632B1999-84D0-4D4E-9247-7E20288B9BE7}" type="slidenum">
              <a:rPr lang="en-GB" smtClean="0"/>
              <a:t>14</a:t>
            </a:fld>
            <a:endParaRPr lang="en-GB"/>
          </a:p>
        </p:txBody>
      </p:sp>
    </p:spTree>
    <p:extLst>
      <p:ext uri="{BB962C8B-B14F-4D97-AF65-F5344CB8AC3E}">
        <p14:creationId xmlns:p14="http://schemas.microsoft.com/office/powerpoint/2010/main" val="170041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Overcoming the myriad challenges to data security requires a multi-faceted approach, integrating technology, processes, and people-oriented strategies. Organizations can adopt several key measures to strengthen their data security posture:</a:t>
            </a:r>
          </a:p>
          <a:p>
            <a:pPr algn="l">
              <a:buFont typeface="Arial" panose="020B0604020202020204" pitchFamily="34" charset="0"/>
              <a:buChar char="•"/>
            </a:pPr>
            <a:r>
              <a:rPr lang="en-US" b="1" i="0" dirty="0">
                <a:solidFill>
                  <a:srgbClr val="1F2328"/>
                </a:solidFill>
                <a:effectLst/>
                <a:latin typeface="-apple-system"/>
              </a:rPr>
              <a:t>Implementing a Zero Trust Architecture</a:t>
            </a:r>
            <a:r>
              <a:rPr lang="en-US" b="0" i="0" dirty="0">
                <a:solidFill>
                  <a:srgbClr val="1F2328"/>
                </a:solidFill>
                <a:effectLst/>
                <a:latin typeface="-apple-system"/>
              </a:rPr>
              <a:t>: Adopting a Zero Trust security model, which assumes that threats could originate from anywhere and therefore, verifies each request as though it originates from an untrusted network, can significantly enhance data security.</a:t>
            </a:r>
          </a:p>
          <a:p>
            <a:pPr algn="l">
              <a:buFont typeface="Arial" panose="020B0604020202020204" pitchFamily="34" charset="0"/>
              <a:buChar char="•"/>
            </a:pPr>
            <a:r>
              <a:rPr lang="en-US" b="1" i="0" dirty="0">
                <a:solidFill>
                  <a:srgbClr val="1F2328"/>
                </a:solidFill>
                <a:effectLst/>
                <a:latin typeface="-apple-system"/>
              </a:rPr>
              <a:t>Enhancing Cybersecurity Awareness and Training</a:t>
            </a:r>
            <a:r>
              <a:rPr lang="en-US" b="0" i="0" dirty="0">
                <a:solidFill>
                  <a:srgbClr val="1F2328"/>
                </a:solidFill>
                <a:effectLst/>
                <a:latin typeface="-apple-system"/>
              </a:rPr>
              <a:t>: Regular training programs for employees can mitigate the risk of insider threats and improve the organization's overall security culture. Employees should be made aware of the common tactics used by cybercriminals and trained on how to respond to potential threats.</a:t>
            </a:r>
          </a:p>
          <a:p>
            <a:pPr algn="l">
              <a:buFont typeface="Arial" panose="020B0604020202020204" pitchFamily="34" charset="0"/>
              <a:buChar char="•"/>
            </a:pPr>
            <a:r>
              <a:rPr lang="en-US" b="1" i="0" dirty="0">
                <a:solidFill>
                  <a:srgbClr val="1F2328"/>
                </a:solidFill>
                <a:effectLst/>
                <a:latin typeface="-apple-system"/>
              </a:rPr>
              <a:t>Investing in Advanced Security Technologies</a:t>
            </a:r>
            <a:r>
              <a:rPr lang="en-US" b="0" i="0" dirty="0">
                <a:solidFill>
                  <a:srgbClr val="1F2328"/>
                </a:solidFill>
                <a:effectLst/>
                <a:latin typeface="-apple-system"/>
              </a:rPr>
              <a:t>: Leveraging advanced security solutions, including encryption, intrusion detection systems, and behavioral analytics, can provide deeper insights into threats and automate the detection and response to security incidents.</a:t>
            </a:r>
          </a:p>
          <a:p>
            <a:pPr algn="l">
              <a:buFont typeface="Arial" panose="020B0604020202020204" pitchFamily="34" charset="0"/>
              <a:buChar char="•"/>
            </a:pPr>
            <a:r>
              <a:rPr lang="en-US" b="1" i="0" dirty="0">
                <a:solidFill>
                  <a:srgbClr val="1F2328"/>
                </a:solidFill>
                <a:effectLst/>
                <a:latin typeface="-apple-system"/>
              </a:rPr>
              <a:t>Regular Audits and Risk Assessments</a:t>
            </a:r>
            <a:r>
              <a:rPr lang="en-US" b="0" i="0" dirty="0">
                <a:solidFill>
                  <a:srgbClr val="1F2328"/>
                </a:solidFill>
                <a:effectLst/>
                <a:latin typeface="-apple-system"/>
              </a:rPr>
              <a:t>: Conducting regular security audits and risk assessments helps organizations identify vulnerabilities and assess their risk exposure. This proactive approach enables timely remediation and fortification of defenses.</a:t>
            </a:r>
          </a:p>
          <a:p>
            <a:pPr algn="l">
              <a:buFont typeface="Arial" panose="020B0604020202020204" pitchFamily="34" charset="0"/>
              <a:buChar char="•"/>
            </a:pPr>
            <a:r>
              <a:rPr lang="en-US" b="1" i="0" dirty="0">
                <a:solidFill>
                  <a:srgbClr val="1F2328"/>
                </a:solidFill>
                <a:effectLst/>
                <a:latin typeface="-apple-system"/>
              </a:rPr>
              <a:t>Data Privacy and Protection by Design</a:t>
            </a:r>
            <a:r>
              <a:rPr lang="en-US" b="0" i="0" dirty="0">
                <a:solidFill>
                  <a:srgbClr val="1F2328"/>
                </a:solidFill>
                <a:effectLst/>
                <a:latin typeface="-apple-system"/>
              </a:rPr>
              <a:t>: Incorporating data privacy and security considerations into the design phase of products, services, and processes can ensure that these principles are embedded throughout the organization's operations.</a:t>
            </a:r>
          </a:p>
        </p:txBody>
      </p:sp>
      <p:sp>
        <p:nvSpPr>
          <p:cNvPr id="4" name="Slide Number Placeholder 3"/>
          <p:cNvSpPr>
            <a:spLocks noGrp="1"/>
          </p:cNvSpPr>
          <p:nvPr>
            <p:ph type="sldNum" sz="quarter" idx="5"/>
          </p:nvPr>
        </p:nvSpPr>
        <p:spPr/>
        <p:txBody>
          <a:bodyPr/>
          <a:lstStyle/>
          <a:p>
            <a:fld id="{632B1999-84D0-4D4E-9247-7E20288B9BE7}" type="slidenum">
              <a:rPr lang="en-GB" smtClean="0"/>
              <a:t>15</a:t>
            </a:fld>
            <a:endParaRPr lang="en-GB"/>
          </a:p>
        </p:txBody>
      </p:sp>
    </p:spTree>
    <p:extLst>
      <p:ext uri="{BB962C8B-B14F-4D97-AF65-F5344CB8AC3E}">
        <p14:creationId xmlns:p14="http://schemas.microsoft.com/office/powerpoint/2010/main" val="4246868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the power of data is not without its challenges, necessitating a robust framework for its governance. Data governance refers to the collection of practices, policies, and standards that ensure the effective and efficient management of data assets across an organization. This article delves into the core principles of effective data governance, offering insights into how organizations can harness the full potential of their data while ensuring compliance, quality, and security.</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16</a:t>
            </a:fld>
            <a:endParaRPr lang="en-GB"/>
          </a:p>
        </p:txBody>
      </p:sp>
    </p:spTree>
    <p:extLst>
      <p:ext uri="{BB962C8B-B14F-4D97-AF65-F5344CB8AC3E}">
        <p14:creationId xmlns:p14="http://schemas.microsoft.com/office/powerpoint/2010/main" val="1820395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F2328"/>
                </a:solidFill>
                <a:effectLst/>
                <a:latin typeface="-apple-system"/>
              </a:rPr>
              <a:t>The Essence of Data Governance</a:t>
            </a:r>
          </a:p>
          <a:p>
            <a:pPr algn="l"/>
            <a:r>
              <a:rPr lang="en-US" b="0" i="0" dirty="0">
                <a:solidFill>
                  <a:srgbClr val="1F2328"/>
                </a:solidFill>
                <a:effectLst/>
                <a:latin typeface="-apple-system"/>
              </a:rPr>
              <a:t>Data governance integrates data management, security, quality, and compliance efforts to ensure that data is accurate, available, secure, and used in alignment with its intended purpose and organizational values. It involves a collaborative effort across various departments within an organization, including IT, legal, finance, and business operations, to establish a unified approach to managing data assets. The fundamental objective of data governance is to enable organizations to extract value from their data while mitigating the risks associated with data management and compliance.</a:t>
            </a:r>
          </a:p>
        </p:txBody>
      </p:sp>
      <p:sp>
        <p:nvSpPr>
          <p:cNvPr id="4" name="Slide Number Placeholder 3"/>
          <p:cNvSpPr>
            <a:spLocks noGrp="1"/>
          </p:cNvSpPr>
          <p:nvPr>
            <p:ph type="sldNum" sz="quarter" idx="5"/>
          </p:nvPr>
        </p:nvSpPr>
        <p:spPr/>
        <p:txBody>
          <a:bodyPr/>
          <a:lstStyle/>
          <a:p>
            <a:fld id="{632B1999-84D0-4D4E-9247-7E20288B9BE7}" type="slidenum">
              <a:rPr lang="en-GB" smtClean="0"/>
              <a:t>17</a:t>
            </a:fld>
            <a:endParaRPr lang="en-GB"/>
          </a:p>
        </p:txBody>
      </p:sp>
    </p:spTree>
    <p:extLst>
      <p:ext uri="{BB962C8B-B14F-4D97-AF65-F5344CB8AC3E}">
        <p14:creationId xmlns:p14="http://schemas.microsoft.com/office/powerpoint/2010/main" val="230709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effectiveness of a data governance program hinges on the adherence to several key principles. These principles serve as the foundation for developing and implementing data governance frameworks that align with organizational goals and regulatory requirements.</a:t>
            </a:r>
          </a:p>
          <a:p>
            <a:pPr algn="l"/>
            <a:r>
              <a:rPr lang="en-US" b="1" i="0" dirty="0">
                <a:solidFill>
                  <a:srgbClr val="1F2328"/>
                </a:solidFill>
                <a:effectLst/>
                <a:latin typeface="-apple-system"/>
              </a:rPr>
              <a:t>1. Data Stewardship and Ownership</a:t>
            </a:r>
          </a:p>
          <a:p>
            <a:pPr algn="l"/>
            <a:r>
              <a:rPr lang="en-US" b="0" i="0" dirty="0">
                <a:solidFill>
                  <a:srgbClr val="1F2328"/>
                </a:solidFill>
                <a:effectLst/>
                <a:latin typeface="-apple-system"/>
              </a:rPr>
              <a:t>Clear delineation of data ownership and stewardship roles is crucial for effective data governance. Data owners are typically senior executives who are accountable for data assets within their domain, while data stewards are responsible for the day-to-day management of data, ensuring its accuracy, completeness, and compliance with policies and standards.</a:t>
            </a:r>
          </a:p>
          <a:p>
            <a:pPr algn="l"/>
            <a:r>
              <a:rPr lang="en-US" b="1" i="0" dirty="0">
                <a:solidFill>
                  <a:srgbClr val="1F2328"/>
                </a:solidFill>
                <a:effectLst/>
                <a:latin typeface="-apple-system"/>
              </a:rPr>
              <a:t>2. Data Quality</a:t>
            </a:r>
          </a:p>
          <a:p>
            <a:pPr algn="l"/>
            <a:r>
              <a:rPr lang="en-US" b="0" i="0" dirty="0">
                <a:solidFill>
                  <a:srgbClr val="1F2328"/>
                </a:solidFill>
                <a:effectLst/>
                <a:latin typeface="-apple-system"/>
              </a:rPr>
              <a:t>Data governance must prioritize the maintenance of high data quality standards. This involves establishing processes for continuous data cleaning, validation, and reconciliation to ensure that data is accurate, complete, and reliable for decision-making purposes.</a:t>
            </a:r>
          </a:p>
          <a:p>
            <a:pPr algn="l"/>
            <a:r>
              <a:rPr lang="en-US" b="1" i="0" dirty="0">
                <a:solidFill>
                  <a:srgbClr val="1F2328"/>
                </a:solidFill>
                <a:effectLst/>
                <a:latin typeface="-apple-system"/>
              </a:rPr>
              <a:t>3. Data Security and Privacy</a:t>
            </a:r>
          </a:p>
          <a:p>
            <a:pPr algn="l"/>
            <a:r>
              <a:rPr lang="en-US" b="0" i="0" dirty="0">
                <a:solidFill>
                  <a:srgbClr val="1F2328"/>
                </a:solidFill>
                <a:effectLst/>
                <a:latin typeface="-apple-system"/>
              </a:rPr>
              <a:t>Protecting sensitive data from unauthorized access and ensuring privacy compliance are fundamental aspects of data governance. This requires implementing robust security measures, such as encryption, access controls, and regular security audits, as well as adhering to relevant data protection regulations.</a:t>
            </a:r>
          </a:p>
          <a:p>
            <a:pPr algn="l"/>
            <a:r>
              <a:rPr lang="en-US" b="1" i="0" dirty="0">
                <a:solidFill>
                  <a:srgbClr val="1F2328"/>
                </a:solidFill>
                <a:effectLst/>
                <a:latin typeface="-apple-system"/>
              </a:rPr>
              <a:t>4. Data Lifecycle Management</a:t>
            </a:r>
          </a:p>
          <a:p>
            <a:pPr algn="l"/>
            <a:r>
              <a:rPr lang="en-US" b="0" i="0" dirty="0">
                <a:solidFill>
                  <a:srgbClr val="1F2328"/>
                </a:solidFill>
                <a:effectLst/>
                <a:latin typeface="-apple-system"/>
              </a:rPr>
              <a:t>Effective data governance encompasses managing the entire lifecycle of data, from creation and acquisition through to archival and deletion. This includes defining policies for data retention, storage, archiving, and disposal in compliance with legal and regulatory requirements.</a:t>
            </a:r>
          </a:p>
        </p:txBody>
      </p:sp>
      <p:sp>
        <p:nvSpPr>
          <p:cNvPr id="4" name="Slide Number Placeholder 3"/>
          <p:cNvSpPr>
            <a:spLocks noGrp="1"/>
          </p:cNvSpPr>
          <p:nvPr>
            <p:ph type="sldNum" sz="quarter" idx="5"/>
          </p:nvPr>
        </p:nvSpPr>
        <p:spPr/>
        <p:txBody>
          <a:bodyPr/>
          <a:lstStyle/>
          <a:p>
            <a:fld id="{632B1999-84D0-4D4E-9247-7E20288B9BE7}" type="slidenum">
              <a:rPr lang="en-GB" smtClean="0"/>
              <a:t>18</a:t>
            </a:fld>
            <a:endParaRPr lang="en-GB"/>
          </a:p>
        </p:txBody>
      </p:sp>
    </p:spTree>
    <p:extLst>
      <p:ext uri="{BB962C8B-B14F-4D97-AF65-F5344CB8AC3E}">
        <p14:creationId xmlns:p14="http://schemas.microsoft.com/office/powerpoint/2010/main" val="1461203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F2328"/>
                </a:solidFill>
                <a:effectLst/>
                <a:latin typeface="-apple-system"/>
              </a:rPr>
              <a:t>5. Regulatory Compliance</a:t>
            </a:r>
          </a:p>
          <a:p>
            <a:pPr algn="l"/>
            <a:r>
              <a:rPr lang="en-US" b="0" i="0" dirty="0">
                <a:solidFill>
                  <a:srgbClr val="1F2328"/>
                </a:solidFill>
                <a:effectLst/>
                <a:latin typeface="-apple-system"/>
              </a:rPr>
              <a:t>Organizations must ensure that their data governance practices comply with applicable laws, regulations, and industry standards. This includes being transparent about data collection and use, obtaining necessary consents, and responding appropriately to data breaches.</a:t>
            </a:r>
          </a:p>
          <a:p>
            <a:pPr algn="l"/>
            <a:r>
              <a:rPr lang="en-US" b="1" i="0" dirty="0">
                <a:solidFill>
                  <a:srgbClr val="1F2328"/>
                </a:solidFill>
                <a:effectLst/>
                <a:latin typeface="-apple-system"/>
              </a:rPr>
              <a:t>6. Transparency and Accountability</a:t>
            </a:r>
          </a:p>
          <a:p>
            <a:pPr algn="l"/>
            <a:r>
              <a:rPr lang="en-US" b="0" i="0" dirty="0">
                <a:solidFill>
                  <a:srgbClr val="1F2328"/>
                </a:solidFill>
                <a:effectLst/>
                <a:latin typeface="-apple-system"/>
              </a:rPr>
              <a:t>Data governance should promote transparency in how data is managed, used, and shared within and outside the organization. This includes establishing clear policies, documenting processes, and ensuring that stakeholders understand their roles and responsibilities in the governance framework.</a:t>
            </a:r>
          </a:p>
          <a:p>
            <a:pPr algn="l"/>
            <a:r>
              <a:rPr lang="en-US" b="1" i="0" dirty="0">
                <a:solidFill>
                  <a:srgbClr val="1F2328"/>
                </a:solidFill>
                <a:effectLst/>
                <a:latin typeface="-apple-system"/>
              </a:rPr>
              <a:t>7. Collaboration and Communication</a:t>
            </a:r>
          </a:p>
          <a:p>
            <a:pPr algn="l"/>
            <a:r>
              <a:rPr lang="en-US" b="0" i="0" dirty="0">
                <a:solidFill>
                  <a:srgbClr val="1F2328"/>
                </a:solidFill>
                <a:effectLst/>
                <a:latin typeface="-apple-system"/>
              </a:rPr>
              <a:t>Effective data governance requires collaboration and communication across departments and teams. Establishing cross-functional governance bodies, such as a data governance council, can facilitate decision-making, policy development, and issue resolution.</a:t>
            </a:r>
          </a:p>
        </p:txBody>
      </p:sp>
      <p:sp>
        <p:nvSpPr>
          <p:cNvPr id="4" name="Slide Number Placeholder 3"/>
          <p:cNvSpPr>
            <a:spLocks noGrp="1"/>
          </p:cNvSpPr>
          <p:nvPr>
            <p:ph type="sldNum" sz="quarter" idx="5"/>
          </p:nvPr>
        </p:nvSpPr>
        <p:spPr/>
        <p:txBody>
          <a:bodyPr/>
          <a:lstStyle/>
          <a:p>
            <a:fld id="{632B1999-84D0-4D4E-9247-7E20288B9BE7}" type="slidenum">
              <a:rPr lang="en-GB" smtClean="0"/>
              <a:t>19</a:t>
            </a:fld>
            <a:endParaRPr lang="en-GB"/>
          </a:p>
        </p:txBody>
      </p:sp>
    </p:spTree>
    <p:extLst>
      <p:ext uri="{BB962C8B-B14F-4D97-AF65-F5344CB8AC3E}">
        <p14:creationId xmlns:p14="http://schemas.microsoft.com/office/powerpoint/2010/main" val="265540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tools and technology can help here?</a:t>
            </a:r>
          </a:p>
          <a:p>
            <a:endParaRPr lang="en-US" dirty="0"/>
          </a:p>
          <a:p>
            <a:r>
              <a:rPr lang="en-US" dirty="0"/>
              <a:t>I think the key to remember that while the technology will help it can’t do it for you, you will need to get the people and processes in place to manage your security and governance.</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20</a:t>
            </a:fld>
            <a:endParaRPr lang="en-GB"/>
          </a:p>
        </p:txBody>
      </p:sp>
    </p:spTree>
    <p:extLst>
      <p:ext uri="{BB962C8B-B14F-4D97-AF65-F5344CB8AC3E}">
        <p14:creationId xmlns:p14="http://schemas.microsoft.com/office/powerpoint/2010/main" val="258255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1" dirty="0">
                <a:solidFill>
                  <a:srgbClr val="E6E6E6"/>
                </a:solidFill>
                <a:effectLst/>
                <a:latin typeface="Segoe UI" panose="020B0502040204020203" pitchFamily="34" charset="0"/>
              </a:rPr>
              <a:t>Microsoft Purview is a unified data governance service that helps you manage and govern your on-premises, multi-cloud, and software-as-a-service (SaaS) data. Easily create a holistic, up-to-date map of your data landscape with automated data discovery, sensitive data classification, and end-to-end data lineage. Empower data consumers to find valuable, trustworthy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1" dirty="0">
              <a:solidFill>
                <a:srgbClr val="E6E6E6"/>
              </a:solidFill>
              <a:effectLst/>
              <a:latin typeface="Segoe UI" panose="020B0502040204020203" pitchFamily="34" charset="0"/>
            </a:endParaRPr>
          </a:p>
          <a:p>
            <a:pPr algn="l"/>
            <a:r>
              <a:rPr lang="en-US" b="0" i="1" dirty="0">
                <a:solidFill>
                  <a:srgbClr val="E6E6E6"/>
                </a:solidFill>
                <a:effectLst/>
                <a:latin typeface="Segoe UI" panose="020B0502040204020203" pitchFamily="34" charset="0"/>
              </a:rPr>
              <a:t>The Microsoft Purview governance portal allows you to:</a:t>
            </a:r>
          </a:p>
          <a:p>
            <a:pPr algn="l">
              <a:buFont typeface="Arial" panose="020B0604020202020204" pitchFamily="34" charset="0"/>
              <a:buChar char="•"/>
            </a:pPr>
            <a:r>
              <a:rPr lang="en-US" b="0" i="1" dirty="0">
                <a:solidFill>
                  <a:srgbClr val="E6E6E6"/>
                </a:solidFill>
                <a:effectLst/>
                <a:latin typeface="Segoe UI" panose="020B0502040204020203" pitchFamily="34" charset="0"/>
              </a:rPr>
              <a:t>Create a holistic, up-to-date map of your data landscape with automated data discovery, sensitive data classification, and end-to-end data lineage.</a:t>
            </a:r>
          </a:p>
          <a:p>
            <a:pPr algn="l">
              <a:buFont typeface="Arial" panose="020B0604020202020204" pitchFamily="34" charset="0"/>
              <a:buChar char="•"/>
            </a:pPr>
            <a:r>
              <a:rPr lang="en-US" b="0" i="1" dirty="0">
                <a:solidFill>
                  <a:srgbClr val="E6E6E6"/>
                </a:solidFill>
                <a:effectLst/>
                <a:latin typeface="Segoe UI" panose="020B0502040204020203" pitchFamily="34" charset="0"/>
              </a:rPr>
              <a:t>Enable data curators to manage and secure your data estate.</a:t>
            </a:r>
          </a:p>
          <a:p>
            <a:pPr algn="l">
              <a:buFont typeface="Arial" panose="020B0604020202020204" pitchFamily="34" charset="0"/>
              <a:buChar char="•"/>
            </a:pPr>
            <a:r>
              <a:rPr lang="en-US" b="0" i="1" dirty="0">
                <a:solidFill>
                  <a:srgbClr val="E6E6E6"/>
                </a:solidFill>
                <a:effectLst/>
                <a:latin typeface="Segoe UI" panose="020B0502040204020203" pitchFamily="34" charset="0"/>
              </a:rPr>
              <a:t>Empower data consumers to find valuable, trustworthy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1" dirty="0">
              <a:solidFill>
                <a:srgbClr val="E6E6E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1" dirty="0">
                <a:solidFill>
                  <a:srgbClr val="E6E6E6"/>
                </a:solidFill>
                <a:effectLst/>
                <a:latin typeface="Segoe UI" panose="020B0502040204020203" pitchFamily="34" charset="0"/>
              </a:rPr>
              <a:t>The main elements are the Microsoft Purview Data Map, Purview Data Catalog, and Purview Data Estate Insights. Microsoft Purview Data Map powers the Purview Data Catalog and Purview Data Estate Insights as unified experiences within the Microsoft Purview governance portal.</a:t>
            </a: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endParaRPr lang="en-US" i="1" dirty="0"/>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21</a:t>
            </a:fld>
            <a:endParaRPr lang="en-GB"/>
          </a:p>
        </p:txBody>
      </p:sp>
    </p:spTree>
    <p:extLst>
      <p:ext uri="{BB962C8B-B14F-4D97-AF65-F5344CB8AC3E}">
        <p14:creationId xmlns:p14="http://schemas.microsoft.com/office/powerpoint/2010/main" val="320540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core operational theory:</a:t>
            </a:r>
          </a:p>
          <a:p>
            <a:pPr marL="342900" lvl="1" indent="-342900">
              <a:buFont typeface="Arial" panose="020B0604020202020204" pitchFamily="34" charset="0"/>
              <a:buChar char="•"/>
            </a:pPr>
            <a:r>
              <a:rPr lang="en-US" b="1" i="1" dirty="0"/>
              <a:t>1) Load data in the Data Map</a:t>
            </a:r>
          </a:p>
          <a:p>
            <a:pPr marL="685800" lvl="2" indent="-342900"/>
            <a:r>
              <a:rPr lang="en-US" i="1" dirty="0"/>
              <a:t>Register and scan data sources at collection level. Use out-of-the-box or custom scan rules.</a:t>
            </a:r>
          </a:p>
          <a:p>
            <a:pPr marL="685800" lvl="2" indent="-342900"/>
            <a:r>
              <a:rPr lang="en-US" i="1" dirty="0"/>
              <a:t>View in Data Map</a:t>
            </a:r>
          </a:p>
          <a:p>
            <a:pPr marL="342900" lvl="1" indent="-342900">
              <a:buFont typeface="Arial" panose="020B0604020202020204" pitchFamily="34" charset="0"/>
              <a:buChar char="•"/>
            </a:pPr>
            <a:r>
              <a:rPr lang="en-US" b="1" i="1" dirty="0"/>
              <a:t>2) Browse and search information</a:t>
            </a:r>
          </a:p>
          <a:p>
            <a:pPr marL="0" indent="0">
              <a:buNone/>
            </a:pPr>
            <a:endParaRPr lang="en-US" i="1" dirty="0"/>
          </a:p>
          <a:p>
            <a:pPr marL="0" indent="0">
              <a:buNone/>
            </a:pPr>
            <a:r>
              <a:rPr lang="en-US" b="0" i="1" dirty="0">
                <a:solidFill>
                  <a:srgbClr val="E6E6E6"/>
                </a:solidFill>
                <a:effectLst/>
                <a:latin typeface="Segoe UI" panose="020B0502040204020203" pitchFamily="34" charset="0"/>
              </a:rPr>
              <a:t>Before you can register and scan data, it’s important to understand the concept of </a:t>
            </a:r>
            <a:r>
              <a:rPr lang="en-US" b="1" i="1" dirty="0">
                <a:solidFill>
                  <a:srgbClr val="E6E6E6"/>
                </a:solidFill>
                <a:effectLst/>
                <a:latin typeface="Segoe UI" panose="020B0502040204020203" pitchFamily="34" charset="0"/>
              </a:rPr>
              <a:t>collections</a:t>
            </a:r>
            <a:r>
              <a:rPr lang="en-US" b="0" i="1" dirty="0">
                <a:solidFill>
                  <a:srgbClr val="E6E6E6"/>
                </a:solidFill>
                <a:effectLst/>
                <a:latin typeface="Segoe UI" panose="020B0502040204020203" pitchFamily="34" charset="0"/>
              </a:rPr>
              <a:t>. In Microsoft Purview Data Catalog, collections are key concept because they drive permissions and asset protection. Collections are also used to understand data estate health and catalog usage and adoption.</a:t>
            </a:r>
          </a:p>
          <a:p>
            <a:pPr marL="0" indent="0">
              <a:buNone/>
            </a:pPr>
            <a:endParaRPr lang="en-US" b="0" i="1" dirty="0">
              <a:solidFill>
                <a:srgbClr val="E6E6E6"/>
              </a:solidFill>
              <a:effectLst/>
              <a:latin typeface="Segoe UI" panose="020B0502040204020203" pitchFamily="34" charset="0"/>
            </a:endParaRPr>
          </a:p>
          <a:p>
            <a:pPr marL="0" indent="0">
              <a:buNone/>
            </a:pPr>
            <a:r>
              <a:rPr lang="en-US" b="0" i="1" dirty="0">
                <a:solidFill>
                  <a:srgbClr val="E6E6E6"/>
                </a:solidFill>
                <a:effectLst/>
                <a:latin typeface="Segoe UI" panose="020B0502040204020203" pitchFamily="34" charset="0"/>
              </a:rPr>
              <a:t>To hydrate the data map, you need to register and scan your data sources, which is done at the collection level. Collections support organizational mapping of metadata. By using collections, you can manage and maintain data sources, scans, and assets in a hierarchy instead of a flat structure.</a:t>
            </a:r>
            <a:endParaRPr lang="en-US" i="1" dirty="0"/>
          </a:p>
          <a:p>
            <a:pPr marL="384432" lvl="1" indent="-171450">
              <a:buFontTx/>
              <a:buChar char="-"/>
            </a:pPr>
            <a:r>
              <a:rPr lang="en-US" i="1" dirty="0"/>
              <a:t>Data sources are </a:t>
            </a:r>
            <a:r>
              <a:rPr lang="en-US" b="1" i="1" dirty="0"/>
              <a:t>registered</a:t>
            </a:r>
            <a:r>
              <a:rPr lang="en-US" i="1" dirty="0"/>
              <a:t> and </a:t>
            </a:r>
            <a:r>
              <a:rPr lang="en-US" b="1" i="1" dirty="0"/>
              <a:t>scanned</a:t>
            </a:r>
            <a:r>
              <a:rPr lang="en-US" i="1" dirty="0"/>
              <a:t> in the Purview governance portal</a:t>
            </a:r>
          </a:p>
          <a:p>
            <a:pPr marL="384432" lvl="1" indent="-171450">
              <a:buFontTx/>
              <a:buChar char="-"/>
            </a:pPr>
            <a:r>
              <a:rPr lang="en-US" b="0" i="1" dirty="0">
                <a:solidFill>
                  <a:srgbClr val="E6E6E6"/>
                </a:solidFill>
                <a:effectLst/>
                <a:latin typeface="Segoe UI" panose="020B0502040204020203" pitchFamily="34" charset="0"/>
              </a:rPr>
              <a:t>Each data source will have specific requirements for </a:t>
            </a:r>
            <a:r>
              <a:rPr lang="en-US" b="1" i="1" dirty="0">
                <a:solidFill>
                  <a:srgbClr val="E6E6E6"/>
                </a:solidFill>
                <a:effectLst/>
                <a:latin typeface="Segoe UI" panose="020B0502040204020203" pitchFamily="34" charset="0"/>
              </a:rPr>
              <a:t>authenticating</a:t>
            </a:r>
            <a:r>
              <a:rPr lang="en-US" b="0" i="1" dirty="0">
                <a:solidFill>
                  <a:srgbClr val="E6E6E6"/>
                </a:solidFill>
                <a:effectLst/>
                <a:latin typeface="Segoe UI" panose="020B0502040204020203" pitchFamily="34" charset="0"/>
              </a:rPr>
              <a:t> and </a:t>
            </a:r>
            <a:r>
              <a:rPr lang="en-US" b="1" i="1" dirty="0">
                <a:solidFill>
                  <a:srgbClr val="E6E6E6"/>
                </a:solidFill>
                <a:effectLst/>
                <a:latin typeface="Segoe UI" panose="020B0502040204020203" pitchFamily="34" charset="0"/>
              </a:rPr>
              <a:t>configuration</a:t>
            </a:r>
            <a:r>
              <a:rPr lang="en-US" b="0" i="1" dirty="0">
                <a:solidFill>
                  <a:srgbClr val="E6E6E6"/>
                </a:solidFill>
                <a:effectLst/>
                <a:latin typeface="Segoe UI" panose="020B0502040204020203" pitchFamily="34" charset="0"/>
              </a:rPr>
              <a:t>, to permit scanning of the assets in that data source.</a:t>
            </a:r>
          </a:p>
          <a:p>
            <a:pPr marL="384432" lvl="1" indent="-171450">
              <a:buFontTx/>
              <a:buChar char="-"/>
            </a:pPr>
            <a:r>
              <a:rPr lang="en-US" b="0" i="1" dirty="0">
                <a:solidFill>
                  <a:srgbClr val="E6E6E6"/>
                </a:solidFill>
                <a:effectLst/>
                <a:latin typeface="Segoe UI" panose="020B0502040204020203" pitchFamily="34" charset="0"/>
              </a:rPr>
              <a:t>Metadata is used to help </a:t>
            </a:r>
            <a:r>
              <a:rPr lang="en-US" b="1" i="1" dirty="0">
                <a:solidFill>
                  <a:srgbClr val="E6E6E6"/>
                </a:solidFill>
                <a:effectLst/>
                <a:latin typeface="Segoe UI" panose="020B0502040204020203" pitchFamily="34" charset="0"/>
              </a:rPr>
              <a:t>classify</a:t>
            </a:r>
            <a:r>
              <a:rPr lang="en-US" b="0" i="1" dirty="0">
                <a:solidFill>
                  <a:srgbClr val="E6E6E6"/>
                </a:solidFill>
                <a:effectLst/>
                <a:latin typeface="Segoe UI" panose="020B0502040204020203" pitchFamily="34" charset="0"/>
              </a:rPr>
              <a:t> the data that is being scanned and made available in the catalog. The classification rules fall under 5 major categories: </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Government - covers attributes such as government identity cards, driver license numbers, passport numbers, etc.</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Financial - covers attributes such as bank account numbers or credit card numbers.</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Personal - personal information such as a person's age, date of birth, email address, phone number, etc.</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Security - attributes like passwords that may be stored.</a:t>
            </a:r>
          </a:p>
          <a:p>
            <a:pPr lvl="3" algn="l">
              <a:buFont typeface="Arial" panose="020B0604020202020204" pitchFamily="34" charset="0"/>
              <a:buChar char="•"/>
            </a:pPr>
            <a:r>
              <a:rPr lang="en-US" b="0" i="1" dirty="0">
                <a:solidFill>
                  <a:srgbClr val="E6E6E6"/>
                </a:solidFill>
                <a:effectLst/>
                <a:latin typeface="Segoe UI" panose="020B0502040204020203" pitchFamily="34" charset="0"/>
              </a:rPr>
              <a:t>Miscellaneous - attributes not covered in the other categories.</a:t>
            </a:r>
          </a:p>
          <a:p>
            <a:pPr marL="384432" lvl="1" indent="-171450">
              <a:buFontTx/>
              <a:buChar char="-"/>
            </a:pPr>
            <a:r>
              <a:rPr lang="en-US" b="0" i="1" dirty="0">
                <a:solidFill>
                  <a:srgbClr val="E6E6E6"/>
                </a:solidFill>
                <a:effectLst/>
                <a:latin typeface="Segoe UI" panose="020B0502040204020203" pitchFamily="34" charset="0"/>
              </a:rPr>
              <a:t>After registering sources, you’ll organize them into </a:t>
            </a:r>
            <a:r>
              <a:rPr lang="en-US" b="1" i="1" dirty="0">
                <a:solidFill>
                  <a:srgbClr val="E6E6E6"/>
                </a:solidFill>
                <a:effectLst/>
                <a:latin typeface="Segoe UI" panose="020B0502040204020203" pitchFamily="34" charset="0"/>
              </a:rPr>
              <a:t>Collections</a:t>
            </a:r>
            <a:r>
              <a:rPr lang="en-US" b="0" i="1" dirty="0">
                <a:solidFill>
                  <a:srgbClr val="E6E6E6"/>
                </a:solidFill>
                <a:effectLst/>
                <a:latin typeface="Segoe UI" panose="020B0502040204020203" pitchFamily="34" charset="0"/>
              </a:rPr>
              <a:t>. Collections are a way of grouping data assets into logical collections, to simplify management and discovery of assets within the catalog.</a:t>
            </a:r>
          </a:p>
          <a:p>
            <a:pPr marL="384432" lvl="1" indent="-171450">
              <a:buFontTx/>
              <a:buChar char="-"/>
            </a:pPr>
            <a:r>
              <a:rPr lang="en-US" b="0" i="1" dirty="0">
                <a:solidFill>
                  <a:srgbClr val="E6E6E6"/>
                </a:solidFill>
                <a:effectLst/>
                <a:latin typeface="Segoe UI" panose="020B0502040204020203" pitchFamily="34" charset="0"/>
              </a:rPr>
              <a:t>Collections can then be viewed in the </a:t>
            </a:r>
            <a:r>
              <a:rPr lang="en-US" b="1" i="1" dirty="0">
                <a:solidFill>
                  <a:srgbClr val="E6E6E6"/>
                </a:solidFill>
                <a:effectLst/>
                <a:latin typeface="Segoe UI" panose="020B0502040204020203" pitchFamily="34" charset="0"/>
              </a:rPr>
              <a:t>data map.</a:t>
            </a:r>
            <a:endParaRPr lang="en-US" b="1" i="1" dirty="0"/>
          </a:p>
          <a:p>
            <a:pPr marL="0" indent="0">
              <a:buNone/>
            </a:pPr>
            <a:endParaRPr lang="en-US" i="1" dirty="0"/>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22</a:t>
            </a:fld>
            <a:endParaRPr lang="en-GB"/>
          </a:p>
        </p:txBody>
      </p:sp>
    </p:spTree>
    <p:extLst>
      <p:ext uri="{BB962C8B-B14F-4D97-AF65-F5344CB8AC3E}">
        <p14:creationId xmlns:p14="http://schemas.microsoft.com/office/powerpoint/2010/main" val="266032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25</a:t>
            </a:fld>
            <a:endParaRPr lang="en-GB"/>
          </a:p>
        </p:txBody>
      </p:sp>
    </p:spTree>
    <p:extLst>
      <p:ext uri="{BB962C8B-B14F-4D97-AF65-F5344CB8AC3E}">
        <p14:creationId xmlns:p14="http://schemas.microsoft.com/office/powerpoint/2010/main" val="178123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your phones out and scan the QR code – I need to check they are working as we have some interaction later and also I need you to leave feedback. You can win prize</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5</a:t>
            </a:fld>
            <a:endParaRPr lang="en-GB"/>
          </a:p>
        </p:txBody>
      </p:sp>
    </p:spTree>
    <p:extLst>
      <p:ext uri="{BB962C8B-B14F-4D97-AF65-F5344CB8AC3E}">
        <p14:creationId xmlns:p14="http://schemas.microsoft.com/office/powerpoint/2010/main" val="1343900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his response isn't based on the presentation: </a:t>
            </a:r>
            <a:r>
              <a:rPr lang="en-US" b="1" i="0" dirty="0">
                <a:solidFill>
                  <a:srgbClr val="000000"/>
                </a:solidFill>
                <a:effectLst/>
                <a:latin typeface="Segoe UI" panose="020B0502040204020203" pitchFamily="34" charset="0"/>
              </a:rPr>
              <a:t>Microsoft Defender</a:t>
            </a:r>
            <a:r>
              <a:rPr lang="en-US" b="0" i="0" dirty="0">
                <a:solidFill>
                  <a:srgbClr val="000000"/>
                </a:solidFill>
                <a:effectLst/>
                <a:latin typeface="Segoe UI" panose="020B0502040204020203" pitchFamily="34" charset="0"/>
              </a:rPr>
              <a:t> is an antivirus software developed by Microsoft. It provides real-time protection against software threats like viruses, malware, and spyware across email, apps, the cloud, and the web. Microsoft Defender is built into the latest versions of Windows and helps guard your PC against viruses and other malware. It is a free, powerful, and easy-to-use tool that helps protect your device and personal data from malicious attacks.</a:t>
            </a:r>
          </a:p>
          <a:p>
            <a:endParaRPr lang="en-US" b="0" i="0" dirty="0">
              <a:solidFill>
                <a:srgbClr val="000000"/>
              </a:solidFill>
              <a:effectLst/>
              <a:latin typeface="Segoe UI" panose="020B0502040204020203" pitchFamily="34" charset="0"/>
            </a:endParaRPr>
          </a:p>
          <a:p>
            <a:r>
              <a:rPr lang="en-US" b="1" i="0" dirty="0">
                <a:solidFill>
                  <a:srgbClr val="000000"/>
                </a:solidFill>
                <a:effectLst/>
                <a:latin typeface="Segoe UI" panose="020B0502040204020203" pitchFamily="34" charset="0"/>
              </a:rPr>
              <a:t>Microsoft Sentinel</a:t>
            </a:r>
            <a:r>
              <a:rPr lang="en-US" b="0" i="0" dirty="0">
                <a:solidFill>
                  <a:srgbClr val="000000"/>
                </a:solidFill>
                <a:effectLst/>
                <a:latin typeface="Segoe UI" panose="020B0502040204020203" pitchFamily="34" charset="0"/>
              </a:rPr>
              <a:t> is a cloud-native Security Information and Event Management (SIEM) solution developed by Microsoft. It provides intelligent security analytics and threat intelligence across the enterprise, providing a single solution for alert detection, threat visibility, proactive hunting, and threat response. Microsoft Sentinel uses scalable machine learning algorithms to minimize false positives and enhance threat detection capabilities. It is designed to integrate with other Microsoft security solutions and third-party security products to provide a comprehensive security solution for modern enterprises.</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27</a:t>
            </a:fld>
            <a:endParaRPr lang="en-GB"/>
          </a:p>
        </p:txBody>
      </p:sp>
    </p:spTree>
    <p:extLst>
      <p:ext uri="{BB962C8B-B14F-4D97-AF65-F5344CB8AC3E}">
        <p14:creationId xmlns:p14="http://schemas.microsoft.com/office/powerpoint/2010/main" val="17972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handling data, it is important to consider the ethical implications of our actions. This means going beyond the legal requirements and respecting individual autonomy. We must also be committed to accuracy for the well-being and fairness of all parties involved. Additionally, it is important to identify and mitigate biases in data practices to ensure fairness and non-discrimination. By considering these ethical principles, we can build trust and accountability in our data handling and management practices.</a:t>
            </a:r>
          </a:p>
        </p:txBody>
      </p:sp>
      <p:sp>
        <p:nvSpPr>
          <p:cNvPr id="4" name="Slide Number Placeholder 3"/>
          <p:cNvSpPr>
            <a:spLocks noGrp="1"/>
          </p:cNvSpPr>
          <p:nvPr>
            <p:ph type="sldNum" sz="quarter" idx="5"/>
          </p:nvPr>
        </p:nvSpPr>
        <p:spPr/>
        <p:txBody>
          <a:bodyPr/>
          <a:lstStyle/>
          <a:p>
            <a:fld id="{632B1999-84D0-4D4E-9247-7E20288B9BE7}" type="slidenum">
              <a:rPr lang="en-GB" smtClean="0"/>
              <a:t>28</a:t>
            </a:fld>
            <a:endParaRPr lang="en-GB"/>
          </a:p>
        </p:txBody>
      </p:sp>
    </p:spTree>
    <p:extLst>
      <p:ext uri="{BB962C8B-B14F-4D97-AF65-F5344CB8AC3E}">
        <p14:creationId xmlns:p14="http://schemas.microsoft.com/office/powerpoint/2010/main" val="2713748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the management and handling of data go beyond mere technical and regulatory compliance challenges. At the heart of data management lies a complex web of ethical considerations. These considerations reflect the responsibility organizations have towards individuals whose data they process, as well as society at large. Ethical decision-making in data management is not just about adhering to laws and regulations; it's about respecting privacy, ensuring fairness, and fostering trust. This article explores the ethical considerations in data handling and management, illuminated by real-world case studies.</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29</a:t>
            </a:fld>
            <a:endParaRPr lang="en-GB"/>
          </a:p>
        </p:txBody>
      </p:sp>
    </p:spTree>
    <p:extLst>
      <p:ext uri="{BB962C8B-B14F-4D97-AF65-F5344CB8AC3E}">
        <p14:creationId xmlns:p14="http://schemas.microsoft.com/office/powerpoint/2010/main" val="444621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algn="l"/>
            <a:r>
              <a:rPr lang="en-US" b="1" i="0" dirty="0">
                <a:solidFill>
                  <a:srgbClr val="1F2328"/>
                </a:solidFill>
                <a:effectLst/>
                <a:latin typeface="-apple-system"/>
              </a:rPr>
              <a:t>Privacy and Consent</a:t>
            </a:r>
          </a:p>
          <a:p>
            <a:pPr algn="l"/>
            <a:r>
              <a:rPr lang="en-US" b="0" i="0" dirty="0">
                <a:solidFill>
                  <a:srgbClr val="1F2328"/>
                </a:solidFill>
                <a:effectLst/>
                <a:latin typeface="-apple-system"/>
              </a:rPr>
              <a:t>One of the primary ethical considerations is respecting the privacy of individuals. This involves not only adhering to privacy laws but also going beyond legal requirements to ensure that data is collected, used, and shared in ways that respect individual autonomy. Informed consent is a cornerstone of ethical data management, implying that individuals are fully aware of how their data will be used and have willingly agreed to this use.</a:t>
            </a:r>
          </a:p>
          <a:p>
            <a:pPr algn="l"/>
            <a:r>
              <a:rPr lang="en-US" b="1" i="0" dirty="0">
                <a:solidFill>
                  <a:srgbClr val="1F2328"/>
                </a:solidFill>
                <a:effectLst/>
                <a:latin typeface="-apple-system"/>
              </a:rPr>
              <a:t>Data Accuracy and Quality</a:t>
            </a:r>
          </a:p>
          <a:p>
            <a:pPr algn="l"/>
            <a:r>
              <a:rPr lang="en-US" b="0" i="0" dirty="0">
                <a:solidFill>
                  <a:srgbClr val="1F2328"/>
                </a:solidFill>
                <a:effectLst/>
                <a:latin typeface="-apple-system"/>
              </a:rPr>
              <a:t>Ensuring data accuracy and quality is an ethical obligation. Inaccurate data can lead to harmful decisions, affecting individuals' lives and well-being. Organizations must implement rigorous data verification processes and allow individuals the opportunity to correct inaccuracies in their data.</a:t>
            </a:r>
          </a:p>
          <a:p>
            <a:pPr algn="l"/>
            <a:r>
              <a:rPr lang="en-US" b="1" i="0" dirty="0">
                <a:solidFill>
                  <a:srgbClr val="1F2328"/>
                </a:solidFill>
                <a:effectLst/>
                <a:latin typeface="-apple-system"/>
              </a:rPr>
              <a:t>Fairness and Non-Discrimination</a:t>
            </a:r>
          </a:p>
          <a:p>
            <a:pPr algn="l"/>
            <a:r>
              <a:rPr lang="en-US" b="0" i="0" dirty="0">
                <a:solidFill>
                  <a:srgbClr val="1F2328"/>
                </a:solidFill>
                <a:effectLst/>
                <a:latin typeface="-apple-system"/>
              </a:rPr>
              <a:t>Data-driven decisions can inadvertently perpetuate bias and discrimination. Ethical data management requires active measures to identify and mitigate biases in data collection, analysis, and decision-making processes. Ensuring fairness involves scrutinizing algorithms and models for potential biases and ensuring that data practices do not disadvantage any individual or group.</a:t>
            </a: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30</a:t>
            </a:fld>
            <a:endParaRPr lang="en-GB"/>
          </a:p>
        </p:txBody>
      </p:sp>
    </p:spTree>
    <p:extLst>
      <p:ext uri="{BB962C8B-B14F-4D97-AF65-F5344CB8AC3E}">
        <p14:creationId xmlns:p14="http://schemas.microsoft.com/office/powerpoint/2010/main" val="1658492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F2328"/>
                </a:solidFill>
                <a:effectLst/>
                <a:latin typeface="-apple-system"/>
              </a:rPr>
              <a:t>Transparency and Accountability</a:t>
            </a:r>
          </a:p>
          <a:p>
            <a:pPr algn="l"/>
            <a:r>
              <a:rPr lang="en-US" b="0" i="0" dirty="0">
                <a:solidFill>
                  <a:srgbClr val="1F2328"/>
                </a:solidFill>
                <a:effectLst/>
                <a:latin typeface="-apple-system"/>
              </a:rPr>
              <a:t>Transparency in data practices fosters trust and accountability. Organizations should be open about their data practices, including how they collect, use, and share data. When things go wrong, as they inevitably sometimes will, taking responsibility and addressing the issue promptly is vital.</a:t>
            </a:r>
          </a:p>
        </p:txBody>
      </p:sp>
      <p:sp>
        <p:nvSpPr>
          <p:cNvPr id="4" name="Slide Number Placeholder 3"/>
          <p:cNvSpPr>
            <a:spLocks noGrp="1"/>
          </p:cNvSpPr>
          <p:nvPr>
            <p:ph type="sldNum" sz="quarter" idx="5"/>
          </p:nvPr>
        </p:nvSpPr>
        <p:spPr/>
        <p:txBody>
          <a:bodyPr/>
          <a:lstStyle/>
          <a:p>
            <a:fld id="{632B1999-84D0-4D4E-9247-7E20288B9BE7}" type="slidenum">
              <a:rPr lang="en-GB" smtClean="0"/>
              <a:t>31</a:t>
            </a:fld>
            <a:endParaRPr lang="en-GB"/>
          </a:p>
        </p:txBody>
      </p:sp>
    </p:spTree>
    <p:extLst>
      <p:ext uri="{BB962C8B-B14F-4D97-AF65-F5344CB8AC3E}">
        <p14:creationId xmlns:p14="http://schemas.microsoft.com/office/powerpoint/2010/main" val="156007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have a look at some use cases –  in relation to ethics and the police in particular</a:t>
            </a:r>
            <a:endParaRPr lang="en-GB" dirty="0"/>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32</a:t>
            </a:fld>
            <a:endParaRPr lang="en-GB"/>
          </a:p>
        </p:txBody>
      </p:sp>
    </p:spTree>
    <p:extLst>
      <p:ext uri="{BB962C8B-B14F-4D97-AF65-F5344CB8AC3E}">
        <p14:creationId xmlns:p14="http://schemas.microsoft.com/office/powerpoint/2010/main" val="3721802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Phones out time</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33</a:t>
            </a:fld>
            <a:endParaRPr lang="en-GB"/>
          </a:p>
        </p:txBody>
      </p:sp>
    </p:spTree>
    <p:extLst>
      <p:ext uri="{BB962C8B-B14F-4D97-AF65-F5344CB8AC3E}">
        <p14:creationId xmlns:p14="http://schemas.microsoft.com/office/powerpoint/2010/main" val="555847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Ensuring Data Accuracy in Criminal Records</a:t>
            </a:r>
          </a:p>
          <a:p>
            <a:pPr algn="l"/>
            <a:r>
              <a:rPr lang="en-US" b="1" i="0" dirty="0">
                <a:solidFill>
                  <a:srgbClr val="0D0D0D"/>
                </a:solidFill>
                <a:effectLst/>
                <a:latin typeface="Söhne"/>
              </a:rPr>
              <a:t>Background:</a:t>
            </a:r>
            <a:r>
              <a:rPr lang="en-US" b="0" i="0" dirty="0">
                <a:solidFill>
                  <a:srgbClr val="0D0D0D"/>
                </a:solidFill>
                <a:effectLst/>
                <a:latin typeface="Söhne"/>
              </a:rPr>
              <a:t> Berry Wand, the Chief Data Officer of the Metropolitan Data Police Force (MDPF), faces a significant challenge when an audit reveals a pattern of inaccuracies in the criminal records database. These inaccuracies have led to wrongful arrests and misidentification of individuals, undermining public trust in the police force.</a:t>
            </a:r>
          </a:p>
          <a:p>
            <a:pPr algn="l"/>
            <a:r>
              <a:rPr lang="en-US" b="1" i="0" dirty="0">
                <a:solidFill>
                  <a:srgbClr val="0D0D0D"/>
                </a:solidFill>
                <a:effectLst/>
                <a:latin typeface="Söhne"/>
              </a:rPr>
              <a:t>Challenge:</a:t>
            </a:r>
            <a:r>
              <a:rPr lang="en-US" b="0" i="0" dirty="0">
                <a:solidFill>
                  <a:srgbClr val="0D0D0D"/>
                </a:solidFill>
                <a:effectLst/>
                <a:latin typeface="Söhne"/>
              </a:rPr>
              <a:t> Berry must lead the initiative to significantly improve data accuracy and quality in the criminal records system. This involves identifying the root causes of inaccuracies, which range from manual data entry errors to outdated information that hasn't been properly updated.</a:t>
            </a:r>
          </a:p>
          <a:p>
            <a:pPr algn="l"/>
            <a:r>
              <a:rPr lang="en-US" b="1" i="0" dirty="0">
                <a:solidFill>
                  <a:srgbClr val="0D0D0D"/>
                </a:solidFill>
                <a:effectLst/>
                <a:latin typeface="Söhne"/>
              </a:rPr>
              <a:t>Action Taken:</a:t>
            </a:r>
            <a:r>
              <a:rPr lang="en-US" b="0" i="0" dirty="0">
                <a:solidFill>
                  <a:srgbClr val="0D0D0D"/>
                </a:solidFill>
                <a:effectLst/>
                <a:latin typeface="Söhne"/>
              </a:rPr>
              <a:t> Berry initiates a comprehensive data quality improvement program that includes:</a:t>
            </a:r>
          </a:p>
          <a:p>
            <a:pPr algn="l">
              <a:buFont typeface="Arial" panose="020B0604020202020204" pitchFamily="34" charset="0"/>
              <a:buChar char="•"/>
            </a:pPr>
            <a:r>
              <a:rPr lang="en-US" b="0" i="0" dirty="0">
                <a:solidFill>
                  <a:srgbClr val="0D0D0D"/>
                </a:solidFill>
                <a:effectLst/>
                <a:latin typeface="Söhne"/>
              </a:rPr>
              <a:t>Implementing advanced data entry verification software to minimize manual errors.</a:t>
            </a:r>
          </a:p>
          <a:p>
            <a:pPr algn="l">
              <a:buFont typeface="Arial" panose="020B0604020202020204" pitchFamily="34" charset="0"/>
              <a:buChar char="•"/>
            </a:pPr>
            <a:r>
              <a:rPr lang="en-US" b="0" i="0" dirty="0">
                <a:solidFill>
                  <a:srgbClr val="0D0D0D"/>
                </a:solidFill>
                <a:effectLst/>
                <a:latin typeface="Söhne"/>
              </a:rPr>
              <a:t>Establishing a routine data review process, engaging both AI technology and human oversight to identify and correct outdated or incorrect information.</a:t>
            </a:r>
          </a:p>
          <a:p>
            <a:pPr algn="l">
              <a:buFont typeface="Arial" panose="020B0604020202020204" pitchFamily="34" charset="0"/>
              <a:buChar char="•"/>
            </a:pPr>
            <a:r>
              <a:rPr lang="en-US" b="0" i="0" dirty="0">
                <a:solidFill>
                  <a:srgbClr val="0D0D0D"/>
                </a:solidFill>
                <a:effectLst/>
                <a:latin typeface="Söhne"/>
              </a:rPr>
              <a:t>Launching a data literacy campaign within the force to emphasize the importance of accuracy in data handling and reporting.</a:t>
            </a:r>
          </a:p>
          <a:p>
            <a:pPr algn="l"/>
            <a:r>
              <a:rPr lang="en-US" b="1" i="0" dirty="0">
                <a:solidFill>
                  <a:srgbClr val="0D0D0D"/>
                </a:solidFill>
                <a:effectLst/>
                <a:latin typeface="Söhne"/>
              </a:rPr>
              <a:t>Outcome:</a:t>
            </a:r>
            <a:r>
              <a:rPr lang="en-US" b="0" i="0" dirty="0">
                <a:solidFill>
                  <a:srgbClr val="0D0D0D"/>
                </a:solidFill>
                <a:effectLst/>
                <a:latin typeface="Söhne"/>
              </a:rPr>
              <a:t> Over time, the accuracy of the criminal records database improves significantly, leading to fewer wrongful arrests and a noticeable improvement in public trust. The MDPF becomes a model for other police forces in the UK, with Berry Wand sharing insights and strategies at national law enforcement data management conferences.</a:t>
            </a: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34</a:t>
            </a:fld>
            <a:endParaRPr lang="en-GB"/>
          </a:p>
        </p:txBody>
      </p:sp>
    </p:spTree>
    <p:extLst>
      <p:ext uri="{BB962C8B-B14F-4D97-AF65-F5344CB8AC3E}">
        <p14:creationId xmlns:p14="http://schemas.microsoft.com/office/powerpoint/2010/main" val="3438864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Case Study 2: Balancing Data Privacy with Public Safety in Predictive Policing</a:t>
            </a:r>
          </a:p>
          <a:p>
            <a:pPr algn="l"/>
            <a:r>
              <a:rPr lang="en-US" b="1" i="0" dirty="0">
                <a:solidFill>
                  <a:srgbClr val="0D0D0D"/>
                </a:solidFill>
                <a:effectLst/>
                <a:latin typeface="Söhne"/>
              </a:rPr>
              <a:t>Background:</a:t>
            </a:r>
            <a:r>
              <a:rPr lang="en-US" b="0" i="0" dirty="0">
                <a:solidFill>
                  <a:srgbClr val="0D0D0D"/>
                </a:solidFill>
                <a:effectLst/>
                <a:latin typeface="Söhne"/>
              </a:rPr>
              <a:t> The MDPF, under Berry Wand's data leadership, is considering implementing a predictive policing system that uses data analytics to anticipate crimes before they occur. While the system promises to enhance public safety, it raises significant data privacy and ethical concerns, particularly regarding the potential for bias and discrimination.</a:t>
            </a:r>
          </a:p>
          <a:p>
            <a:pPr algn="l"/>
            <a:r>
              <a:rPr lang="en-US" b="1" i="0" dirty="0">
                <a:solidFill>
                  <a:srgbClr val="0D0D0D"/>
                </a:solidFill>
                <a:effectLst/>
                <a:latin typeface="Söhne"/>
              </a:rPr>
              <a:t>Challenge:</a:t>
            </a:r>
            <a:r>
              <a:rPr lang="en-US" b="0" i="0" dirty="0">
                <a:solidFill>
                  <a:srgbClr val="0D0D0D"/>
                </a:solidFill>
                <a:effectLst/>
                <a:latin typeface="Söhne"/>
              </a:rPr>
              <a:t> Berry is tasked with ensuring that the predictive policing system respects individuals' privacy rights and does not unfairly target specific communities. This requires a delicate balance between leveraging data for public safety and upholding ethical data management practices.</a:t>
            </a:r>
          </a:p>
          <a:p>
            <a:pPr algn="l"/>
            <a:r>
              <a:rPr lang="en-US" b="1" i="0" dirty="0">
                <a:solidFill>
                  <a:srgbClr val="0D0D0D"/>
                </a:solidFill>
                <a:effectLst/>
                <a:latin typeface="Söhne"/>
              </a:rPr>
              <a:t>Action Taken:</a:t>
            </a:r>
            <a:r>
              <a:rPr lang="en-US" b="0" i="0" dirty="0">
                <a:solidFill>
                  <a:srgbClr val="0D0D0D"/>
                </a:solidFill>
                <a:effectLst/>
                <a:latin typeface="Söhne"/>
              </a:rPr>
              <a:t> Berry leads a task force that includes data scientists, ethicists, and community representatives to:</a:t>
            </a:r>
          </a:p>
          <a:p>
            <a:pPr algn="l">
              <a:buFont typeface="Arial" panose="020B0604020202020204" pitchFamily="34" charset="0"/>
              <a:buChar char="•"/>
            </a:pPr>
            <a:r>
              <a:rPr lang="en-US" b="0" i="0" dirty="0">
                <a:solidFill>
                  <a:srgbClr val="0D0D0D"/>
                </a:solidFill>
                <a:effectLst/>
                <a:latin typeface="Söhne"/>
              </a:rPr>
              <a:t>Conduct a thorough ethical review of the predictive policing system, examining potential biases in data sources and algorithms.</a:t>
            </a:r>
          </a:p>
          <a:p>
            <a:pPr algn="l">
              <a:buFont typeface="Arial" panose="020B0604020202020204" pitchFamily="34" charset="0"/>
              <a:buChar char="•"/>
            </a:pPr>
            <a:r>
              <a:rPr lang="en-US" b="0" i="0" dirty="0">
                <a:solidFill>
                  <a:srgbClr val="0D0D0D"/>
                </a:solidFill>
                <a:effectLst/>
                <a:latin typeface="Söhne"/>
              </a:rPr>
              <a:t>Develop a transparent framework for the system's operation, including clear guidelines on data collection, use, and sharing, as well as measures to protect individual privacy.</a:t>
            </a:r>
          </a:p>
          <a:p>
            <a:pPr algn="l">
              <a:buFont typeface="Arial" panose="020B0604020202020204" pitchFamily="34" charset="0"/>
              <a:buChar char="•"/>
            </a:pPr>
            <a:r>
              <a:rPr lang="en-US" b="0" i="0" dirty="0">
                <a:solidFill>
                  <a:srgbClr val="0D0D0D"/>
                </a:solidFill>
                <a:effectLst/>
                <a:latin typeface="Söhne"/>
              </a:rPr>
              <a:t>Implement an oversight mechanism to regularly audit the system's decisions, ensuring they are fair and non-discriminatory.</a:t>
            </a:r>
          </a:p>
          <a:p>
            <a:pPr algn="l"/>
            <a:r>
              <a:rPr lang="en-US" b="1" i="0" dirty="0">
                <a:solidFill>
                  <a:srgbClr val="0D0D0D"/>
                </a:solidFill>
                <a:effectLst/>
                <a:latin typeface="Söhne"/>
              </a:rPr>
              <a:t>Outcome:</a:t>
            </a:r>
            <a:r>
              <a:rPr lang="en-US" b="0" i="0" dirty="0">
                <a:solidFill>
                  <a:srgbClr val="0D0D0D"/>
                </a:solidFill>
                <a:effectLst/>
                <a:latin typeface="Söhne"/>
              </a:rPr>
              <a:t> The MDPF successfully deploys the predictive policing system with strong community support, thanks to its commitment to transparency, privacy, and fairness. Berry's leadership in navigating the ethical complexities of predictive policing sets a benchmark for other law enforcement agencies.</a:t>
            </a: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35</a:t>
            </a:fld>
            <a:endParaRPr lang="en-GB"/>
          </a:p>
        </p:txBody>
      </p:sp>
    </p:spTree>
    <p:extLst>
      <p:ext uri="{BB962C8B-B14F-4D97-AF65-F5344CB8AC3E}">
        <p14:creationId xmlns:p14="http://schemas.microsoft.com/office/powerpoint/2010/main" val="1263167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Case Study 3: The Community Sentinel Initiative</a:t>
            </a:r>
          </a:p>
          <a:p>
            <a:pPr algn="l"/>
            <a:r>
              <a:rPr lang="en-US" b="1" i="0" dirty="0">
                <a:solidFill>
                  <a:srgbClr val="0D0D0D"/>
                </a:solidFill>
                <a:effectLst/>
                <a:latin typeface="Söhne"/>
              </a:rPr>
              <a:t>Background:</a:t>
            </a:r>
            <a:r>
              <a:rPr lang="en-US" b="0" i="0" dirty="0">
                <a:solidFill>
                  <a:srgbClr val="0D0D0D"/>
                </a:solidFill>
                <a:effectLst/>
                <a:latin typeface="Söhne"/>
              </a:rPr>
              <a:t> To tackle the issues of community policing and engagement, Berry Wand launched the Community Sentinel Initiative, a program designed to utilize data to improve police-community relations.</a:t>
            </a:r>
          </a:p>
          <a:p>
            <a:pPr algn="l"/>
            <a:r>
              <a:rPr lang="en-US" b="1" i="0" dirty="0">
                <a:solidFill>
                  <a:srgbClr val="0D0D0D"/>
                </a:solidFill>
                <a:effectLst/>
                <a:latin typeface="Söhne"/>
              </a:rPr>
              <a:t>Challenge:</a:t>
            </a:r>
            <a:r>
              <a:rPr lang="en-US" b="0" i="0" dirty="0">
                <a:solidFill>
                  <a:srgbClr val="0D0D0D"/>
                </a:solidFill>
                <a:effectLst/>
                <a:latin typeface="Söhne"/>
              </a:rPr>
              <a:t> The public perception of the police force was deteriorating, exacerbated by a lack of engagement with community leaders and residents. Data on community sentiments was either not collected or not utilized effectively.</a:t>
            </a:r>
          </a:p>
          <a:p>
            <a:pPr algn="l"/>
            <a:r>
              <a:rPr lang="en-US" b="1" i="0" dirty="0">
                <a:solidFill>
                  <a:srgbClr val="0D0D0D"/>
                </a:solidFill>
                <a:effectLst/>
                <a:latin typeface="Söhne"/>
              </a:rPr>
              <a:t>Action:</a:t>
            </a:r>
            <a:r>
              <a:rPr lang="en-US" b="0" i="0" dirty="0">
                <a:solidFill>
                  <a:srgbClr val="0D0D0D"/>
                </a:solidFill>
                <a:effectLst/>
                <a:latin typeface="Söhne"/>
              </a:rPr>
              <a:t> Wand’s team developed a data-driven community outreach program. They aggregated data from community surveys, social media sentiment analysis, and local town hall meetings to guide police community strategies.</a:t>
            </a:r>
          </a:p>
          <a:p>
            <a:pPr algn="l"/>
            <a:r>
              <a:rPr lang="en-US" b="1" i="0" dirty="0">
                <a:solidFill>
                  <a:srgbClr val="0D0D0D"/>
                </a:solidFill>
                <a:effectLst/>
                <a:latin typeface="Söhne"/>
              </a:rPr>
              <a:t>Outcome:</a:t>
            </a:r>
            <a:r>
              <a:rPr lang="en-US" b="0" i="0" dirty="0">
                <a:solidFill>
                  <a:srgbClr val="0D0D0D"/>
                </a:solidFill>
                <a:effectLst/>
                <a:latin typeface="Söhne"/>
              </a:rPr>
              <a:t> The Community Sentinel Initiative led to the formation of neighborhood watch programs informed by data insights, fostering stronger community ties. The initiative saw a 40% improvement in public trust ratings, and the community data collection model was adapted by police forces in other cities.</a:t>
            </a: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36</a:t>
            </a:fld>
            <a:endParaRPr lang="en-GB"/>
          </a:p>
        </p:txBody>
      </p:sp>
    </p:spTree>
    <p:extLst>
      <p:ext uri="{BB962C8B-B14F-4D97-AF65-F5344CB8AC3E}">
        <p14:creationId xmlns:p14="http://schemas.microsoft.com/office/powerpoint/2010/main" val="238279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like to turn my presentations into a bit of a Story, with characters and real-life problems that you might be experiencing and can resonate with. All characters and organisations used in my presentation are fictional. So with that said let me introduce you to Berry Wand.</a:t>
            </a:r>
          </a:p>
          <a:p>
            <a:endParaRPr lang="en-GB" dirty="0"/>
          </a:p>
          <a:p>
            <a:r>
              <a:rPr lang="en-GB" dirty="0"/>
              <a:t>Berry Wand was feeling upbeat. She had just secured her first Chief Data Officer Role for Police Force in the UK</a:t>
            </a:r>
          </a:p>
          <a:p>
            <a:endParaRPr lang="en-GB" dirty="0"/>
          </a:p>
          <a:p>
            <a:r>
              <a:rPr lang="en-GB" b="0" i="0" dirty="0">
                <a:solidFill>
                  <a:srgbClr val="374151"/>
                </a:solidFill>
                <a:effectLst/>
                <a:latin typeface="Söhne"/>
              </a:rPr>
              <a:t>A Chief Data Officer (CDO) is a senior executive who is responsible for overseeing the management and governance of an organization's data assets. The role of the CDO has become increasingly important as organizations have come to recognize the value of data as a strategic asset.</a:t>
            </a:r>
            <a:r>
              <a:rPr lang="en-GB" dirty="0"/>
              <a:t> This is true of Small or large, public or private organisations alike</a:t>
            </a:r>
          </a:p>
          <a:p>
            <a:endParaRPr lang="en-GB" dirty="0"/>
          </a:p>
          <a:p>
            <a:endParaRPr lang="en-GB" dirty="0"/>
          </a:p>
          <a:p>
            <a:r>
              <a:rPr lang="en-GB" dirty="0"/>
              <a:t>As the Chief Data Officer for a leading police force, she was in charge of creating a data-driven corporate culture she feels she has all the tools she needed to make it happen. But she needed to figure out where to start; she had a vision, but it was the implementation and delivery of that vision that she needed help with.</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49F6E6-CA54-48C6-9155-9747FD52B6E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83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In the rapidly changing landscape of modern business, where digital transformation dictates market dynamics, security governance, and ethical management are emerging as critical pillars of organizational integrity and success. With data breaches making headlines and consumers becoming increasingly aware of their data rights, companies are under intense scrutiny to ensure the safety of sensitive information and to conduct business ethically. This introductory article outlines the imperative of integrating robust security governance and ethical management practices into the core of business strategies today.</a:t>
            </a:r>
          </a:p>
          <a:p>
            <a:pPr algn="l"/>
            <a:endParaRPr lang="en-US" b="0" i="0" dirty="0">
              <a:solidFill>
                <a:srgbClr val="1F2328"/>
              </a:solidFill>
              <a:effectLst/>
              <a:latin typeface="-apple-system"/>
            </a:endParaRPr>
          </a:p>
          <a:p>
            <a:pPr algn="l"/>
            <a:r>
              <a:rPr lang="en-US" b="1" i="0" dirty="0">
                <a:solidFill>
                  <a:srgbClr val="1F2328"/>
                </a:solidFill>
                <a:effectLst/>
                <a:latin typeface="-apple-system"/>
              </a:rPr>
              <a:t>Security Governance: The Bedrock of Digital Trust</a:t>
            </a:r>
          </a:p>
          <a:p>
            <a:pPr algn="l"/>
            <a:r>
              <a:rPr lang="en-US" b="0" i="0" dirty="0">
                <a:solidFill>
                  <a:srgbClr val="1F2328"/>
                </a:solidFill>
                <a:effectLst/>
                <a:latin typeface="-apple-system"/>
              </a:rPr>
              <a:t>Security governance refers to the set of responsibilities and practices exercised by an organization's board and senior management to provide strategic direction, ensure objectives are achieved, manage risk appropriately, and verify that the organization's resources are used responsibly. In a world where cyber threats are evolving with alarming sophistication, security governance becomes the bedrock upon which businesses can build digital trust with stakeholders.</a:t>
            </a:r>
          </a:p>
          <a:p>
            <a:pPr algn="l"/>
            <a:endParaRPr lang="en-US" b="0" i="0" dirty="0">
              <a:solidFill>
                <a:srgbClr val="1F2328"/>
              </a:solidFill>
              <a:effectLst/>
              <a:latin typeface="-apple-system"/>
            </a:endParaRPr>
          </a:p>
          <a:p>
            <a:pPr algn="l"/>
            <a:r>
              <a:rPr lang="en-US" b="1" i="0" dirty="0">
                <a:solidFill>
                  <a:srgbClr val="1F2328"/>
                </a:solidFill>
                <a:effectLst/>
                <a:latin typeface="-apple-system"/>
              </a:rPr>
              <a:t>Ethical Management: Conducting Business with Conscience</a:t>
            </a:r>
          </a:p>
          <a:p>
            <a:pPr algn="l"/>
            <a:r>
              <a:rPr lang="en-US" b="0" i="0" dirty="0">
                <a:solidFill>
                  <a:srgbClr val="1F2328"/>
                </a:solidFill>
                <a:effectLst/>
                <a:latin typeface="-apple-system"/>
              </a:rPr>
              <a:t>Ethical management is the practice of leading and operating an organization in a manner that is considerate of ethical principles and values. It is about making business decisions that are not only legally compliant but also morally sound, taking into account the well-being of employees, customers, the environment, and society at large.</a:t>
            </a:r>
          </a:p>
          <a:p>
            <a:pPr algn="l"/>
            <a:endParaRPr lang="en-US" b="0" i="0" dirty="0">
              <a:solidFill>
                <a:srgbClr val="1F2328"/>
              </a:solidFill>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8</a:t>
            </a:fld>
            <a:endParaRPr lang="en-GB"/>
          </a:p>
        </p:txBody>
      </p:sp>
    </p:spTree>
    <p:extLst>
      <p:ext uri="{BB962C8B-B14F-4D97-AF65-F5344CB8AC3E}">
        <p14:creationId xmlns:p14="http://schemas.microsoft.com/office/powerpoint/2010/main" val="35955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Söhne"/>
              </a:rPr>
              <a:t>Definition:</a:t>
            </a:r>
            <a:r>
              <a:rPr lang="en-US" b="0" i="0" dirty="0">
                <a:solidFill>
                  <a:srgbClr val="000000"/>
                </a:solidFill>
                <a:effectLst/>
                <a:latin typeface="Söhne"/>
              </a:rPr>
              <a:t> Security governance encompasses the frameworks and processes that ensure an organization's information assets are protected. It's about strategic direction, managing risk, and ensuring resources are used responsibly.</a:t>
            </a:r>
          </a:p>
          <a:p>
            <a:pPr algn="l">
              <a:buFont typeface="Arial" panose="020B0604020202020204" pitchFamily="34" charset="0"/>
              <a:buChar char="•"/>
            </a:pPr>
            <a:endParaRPr lang="en-US" b="0" i="0" dirty="0">
              <a:solidFill>
                <a:srgbClr val="000000"/>
              </a:solidFill>
              <a:effectLst/>
              <a:latin typeface="Söhne"/>
            </a:endParaRPr>
          </a:p>
          <a:p>
            <a:pPr algn="l"/>
            <a:r>
              <a:rPr lang="en-US" b="1" i="0" dirty="0">
                <a:solidFill>
                  <a:srgbClr val="1F2328"/>
                </a:solidFill>
                <a:effectLst/>
                <a:latin typeface="-apple-system"/>
              </a:rPr>
              <a:t>Risk Management and Compliance</a:t>
            </a:r>
          </a:p>
          <a:p>
            <a:pPr algn="l"/>
            <a:r>
              <a:rPr lang="en-US" b="0" i="0" dirty="0">
                <a:solidFill>
                  <a:srgbClr val="1F2328"/>
                </a:solidFill>
                <a:effectLst/>
                <a:latin typeface="-apple-system"/>
              </a:rPr>
              <a:t>A key component of security governance is the establishment of a risk management framework that aligns with business objectives and regulatory requirements. This framework should address the identification, analysis, and mitigation of risks associated with cyber threats, data privacy, and other security vulnerabilities. Compliance with industry standards and regulations not only avoids legal repercussions but also reinforces an organization's commitment to protecting stakeholder interests.</a:t>
            </a:r>
          </a:p>
          <a:p>
            <a:pPr algn="l"/>
            <a:r>
              <a:rPr lang="en-US" b="1" i="0" dirty="0">
                <a:solidFill>
                  <a:srgbClr val="1F2328"/>
                </a:solidFill>
                <a:effectLst/>
                <a:latin typeface="-apple-system"/>
              </a:rPr>
              <a:t>Incident Response and Resilience</a:t>
            </a:r>
          </a:p>
          <a:p>
            <a:pPr algn="l"/>
            <a:r>
              <a:rPr lang="en-US" b="0" i="0" dirty="0">
                <a:solidFill>
                  <a:srgbClr val="1F2328"/>
                </a:solidFill>
                <a:effectLst/>
                <a:latin typeface="-apple-system"/>
              </a:rPr>
              <a:t>Proactive security governance includes the development of incident response plans that outline how to manage and recover from security breaches. Building resilience against attacks requires not only technology solutions but also strategic foresight and planning to ensure business continuity under adverse conditions.</a:t>
            </a:r>
          </a:p>
          <a:p>
            <a:pPr algn="l">
              <a:buFont typeface="Arial" panose="020B0604020202020204" pitchFamily="34" charset="0"/>
              <a:buChar char="•"/>
            </a:pPr>
            <a:endParaRPr lang="en-US"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fld id="{632B1999-84D0-4D4E-9247-7E20288B9BE7}" type="slidenum">
              <a:rPr lang="en-GB" smtClean="0"/>
              <a:t>9</a:t>
            </a:fld>
            <a:endParaRPr lang="en-GB"/>
          </a:p>
        </p:txBody>
      </p:sp>
    </p:spTree>
    <p:extLst>
      <p:ext uri="{BB962C8B-B14F-4D97-AF65-F5344CB8AC3E}">
        <p14:creationId xmlns:p14="http://schemas.microsoft.com/office/powerpoint/2010/main" val="270576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“Doing the right thing even, when nobody is watching”</a:t>
            </a:r>
            <a:endParaRPr lang="en-GB" dirty="0"/>
          </a:p>
          <a:p>
            <a:pPr algn="l"/>
            <a:endParaRPr lang="en-US" b="0" i="0" dirty="0">
              <a:solidFill>
                <a:srgbClr val="1F2328"/>
              </a:solidFill>
              <a:effectLst/>
              <a:latin typeface="-apple-system"/>
            </a:endParaRPr>
          </a:p>
          <a:p>
            <a:pPr algn="l"/>
            <a:endParaRPr lang="en-US" b="0" i="0" dirty="0">
              <a:solidFill>
                <a:srgbClr val="1F2328"/>
              </a:solidFill>
              <a:effectLst/>
              <a:latin typeface="-apple-system"/>
            </a:endParaRPr>
          </a:p>
          <a:p>
            <a:pPr algn="l"/>
            <a:r>
              <a:rPr lang="en-US" b="0" i="0" dirty="0">
                <a:solidFill>
                  <a:srgbClr val="1F2328"/>
                </a:solidFill>
                <a:effectLst/>
                <a:latin typeface="-apple-system"/>
              </a:rPr>
              <a:t>Ethical management is the practice of leading and operating an organization in a manner that is considerate of ethical principles and values. It is about making business decisions that are not only legally compliant but also morally sound, taking into account the well-being of employees, customers, the environment, and society at large.</a:t>
            </a:r>
          </a:p>
          <a:p>
            <a:pPr algn="l"/>
            <a:endParaRPr lang="en-US" b="1" i="0" dirty="0">
              <a:solidFill>
                <a:srgbClr val="1F2328"/>
              </a:solidFill>
              <a:effectLst/>
              <a:latin typeface="-apple-system"/>
            </a:endParaRPr>
          </a:p>
          <a:p>
            <a:pPr algn="l"/>
            <a:r>
              <a:rPr lang="en-US" b="1" i="0" dirty="0">
                <a:solidFill>
                  <a:srgbClr val="1F2328"/>
                </a:solidFill>
                <a:effectLst/>
                <a:latin typeface="-apple-system"/>
              </a:rPr>
              <a:t>Data Ethics and Privacy</a:t>
            </a:r>
          </a:p>
          <a:p>
            <a:pPr algn="l"/>
            <a:r>
              <a:rPr lang="en-US" b="0" i="0" dirty="0">
                <a:solidFill>
                  <a:srgbClr val="1F2328"/>
                </a:solidFill>
                <a:effectLst/>
                <a:latin typeface="-apple-system"/>
              </a:rPr>
              <a:t>In an age where data is a critical asset, ethical management involves instituting policies that govern the ethical collection, use, and sharing of data. Companies must navigate the fine line between leveraging data for business insights and respecting individual privacy rights, ensuring transparency and consent are at the heart of their data practices.</a:t>
            </a:r>
          </a:p>
          <a:p>
            <a:pPr algn="l"/>
            <a:endParaRPr lang="en-US" b="1" i="0" dirty="0">
              <a:solidFill>
                <a:srgbClr val="1F2328"/>
              </a:solidFill>
              <a:effectLst/>
              <a:latin typeface="-apple-system"/>
            </a:endParaRPr>
          </a:p>
          <a:p>
            <a:pPr algn="l"/>
            <a:r>
              <a:rPr lang="en-US" b="1" i="0" dirty="0">
                <a:solidFill>
                  <a:srgbClr val="1F2328"/>
                </a:solidFill>
                <a:effectLst/>
                <a:latin typeface="-apple-system"/>
              </a:rPr>
              <a:t>Corporate Social Responsibility</a:t>
            </a:r>
          </a:p>
          <a:p>
            <a:pPr algn="l"/>
            <a:r>
              <a:rPr lang="en-US" b="0" i="0" dirty="0">
                <a:solidFill>
                  <a:srgbClr val="1F2328"/>
                </a:solidFill>
                <a:effectLst/>
                <a:latin typeface="-apple-system"/>
              </a:rPr>
              <a:t>Ethical management extends to the realm of corporate social responsibility (CSR), where businesses acknowledge their broader role in society and make a commitment to positive social and environmental impact. This includes sustainable practices, equitable treatment of employees, and engagement in community development.</a:t>
            </a:r>
          </a:p>
          <a:p>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10</a:t>
            </a:fld>
            <a:endParaRPr lang="en-GB"/>
          </a:p>
        </p:txBody>
      </p:sp>
    </p:spTree>
    <p:extLst>
      <p:ext uri="{BB962C8B-B14F-4D97-AF65-F5344CB8AC3E}">
        <p14:creationId xmlns:p14="http://schemas.microsoft.com/office/powerpoint/2010/main" val="41843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integration of security governance and ethical management is paramount for sustaining business in the digital age. A holistic approach where security and ethical considerations inform business strategies can result in:</a:t>
            </a:r>
          </a:p>
          <a:p>
            <a:pPr algn="l">
              <a:buFont typeface="Arial" panose="020B0604020202020204" pitchFamily="34" charset="0"/>
              <a:buChar char="•"/>
            </a:pPr>
            <a:r>
              <a:rPr lang="en-US" b="0" i="0" dirty="0">
                <a:solidFill>
                  <a:srgbClr val="1F2328"/>
                </a:solidFill>
                <a:effectLst/>
                <a:latin typeface="-apple-system"/>
              </a:rPr>
              <a:t>Enhanced Brand Reputation: Businesses known for robust security practices and ethical conduct enjoy heightened brand loyalty and trust among consumers.</a:t>
            </a:r>
          </a:p>
          <a:p>
            <a:pPr algn="l">
              <a:buFont typeface="Arial" panose="020B0604020202020204" pitchFamily="34" charset="0"/>
              <a:buChar char="•"/>
            </a:pPr>
            <a:r>
              <a:rPr lang="en-US" b="0" i="0" dirty="0">
                <a:solidFill>
                  <a:srgbClr val="1F2328"/>
                </a:solidFill>
                <a:effectLst/>
                <a:latin typeface="-apple-system"/>
              </a:rPr>
              <a:t>Competitive Advantage: Companies that prioritize these areas often have a competitive edge, attracting customers and top talent who value security and ethics.</a:t>
            </a:r>
          </a:p>
          <a:p>
            <a:pPr algn="l">
              <a:buFont typeface="Arial" panose="020B0604020202020204" pitchFamily="34" charset="0"/>
              <a:buChar char="•"/>
            </a:pPr>
            <a:r>
              <a:rPr lang="en-US" b="0" i="0" dirty="0">
                <a:solidFill>
                  <a:srgbClr val="1F2328"/>
                </a:solidFill>
                <a:effectLst/>
                <a:latin typeface="-apple-system"/>
              </a:rPr>
              <a:t>Long-term Sustainability: A commitment to security and ethics contributes to the long-term sustainability of a business, fostering a risk-aware and principle-driven culture.</a:t>
            </a:r>
          </a:p>
          <a:p>
            <a:br>
              <a:rPr lang="en-US" dirty="0"/>
            </a:b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11</a:t>
            </a:fld>
            <a:endParaRPr lang="en-GB"/>
          </a:p>
        </p:txBody>
      </p:sp>
    </p:spTree>
    <p:extLst>
      <p:ext uri="{BB962C8B-B14F-4D97-AF65-F5344CB8AC3E}">
        <p14:creationId xmlns:p14="http://schemas.microsoft.com/office/powerpoint/2010/main" val="207849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challenges are Berry and her peers facing</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12</a:t>
            </a:fld>
            <a:endParaRPr lang="en-GB"/>
          </a:p>
        </p:txBody>
      </p:sp>
    </p:spTree>
    <p:extLst>
      <p:ext uri="{BB962C8B-B14F-4D97-AF65-F5344CB8AC3E}">
        <p14:creationId xmlns:p14="http://schemas.microsoft.com/office/powerpoint/2010/main" val="17924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In an era where data is often likened to the new oil, safeguarding this valuable asset has become a paramount concern for organizations worldwide. As the volume of data generated, collected, and stored by organizations skyrockets, so do the challenges associated with ensuring its security. This article delves into the intricate landscape of data security challenges, examining their sources, implications, and the strategic measures organizations can adopt to fortify their defenses in the face of these growing threats.</a:t>
            </a:r>
            <a:endParaRPr lang="en-GB" dirty="0"/>
          </a:p>
        </p:txBody>
      </p:sp>
      <p:sp>
        <p:nvSpPr>
          <p:cNvPr id="4" name="Slide Number Placeholder 3"/>
          <p:cNvSpPr>
            <a:spLocks noGrp="1"/>
          </p:cNvSpPr>
          <p:nvPr>
            <p:ph type="sldNum" sz="quarter" idx="5"/>
          </p:nvPr>
        </p:nvSpPr>
        <p:spPr/>
        <p:txBody>
          <a:bodyPr/>
          <a:lstStyle/>
          <a:p>
            <a:fld id="{632B1999-84D0-4D4E-9247-7E20288B9BE7}" type="slidenum">
              <a:rPr lang="en-GB" smtClean="0"/>
              <a:t>13</a:t>
            </a:fld>
            <a:endParaRPr lang="en-GB"/>
          </a:p>
        </p:txBody>
      </p:sp>
    </p:spTree>
    <p:extLst>
      <p:ext uri="{BB962C8B-B14F-4D97-AF65-F5344CB8AC3E}">
        <p14:creationId xmlns:p14="http://schemas.microsoft.com/office/powerpoint/2010/main" val="53229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CE8A-67F1-F47B-237F-C3648D003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0277844-690C-EC75-8732-705CB2B6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582A030-47B8-5E50-3AA4-43D307B1218C}"/>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E50E5D79-94B2-EFD8-9B11-749A782248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E9E476-EF41-32D2-19D3-50FA9EB852D0}"/>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2736327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A6AE-4763-15A2-A189-7493A511ADA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E1D4FD-B431-EAB5-C173-41656AD74A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196E67-5187-B7D5-98C0-29EC37B6773B}"/>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3E607F4B-F527-B60C-BB0B-39654A02F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ACCA9E-4096-A3CA-3FF3-912EB051EEC3}"/>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1398416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3E229-C853-BFCF-3680-D3A633706A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DF38EB-1F3F-2261-286B-D6CC6A246E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1405F2-CEC8-64DE-46C5-8E2C46A9D787}"/>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A06AB255-63A2-D6F6-9CB2-818A887AD0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F398A1-0329-A6EA-E6B2-49258852F3DF}"/>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374608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29AE-ABBE-4AD6-9850-C893DBF088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3B41087-D730-4509-BC8D-2F7A5B941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686F24-4C1F-4B04-A190-88CD696F074A}"/>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4CA42937-877A-417F-8ECD-146077431D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3B6855-E5C9-491E-B8FD-A2AF8E7AFC7D}"/>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3888083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0C75-E9A5-40A8-A041-1D06A07305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3E4B92-72D8-4960-BC2D-216B7DB82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2328E9-447D-434E-B323-B1489830D6A9}"/>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C74454A1-80CC-4ED2-A29E-E134905F7C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3C7731-6ADF-44BA-AD87-F5D522E4ADA5}"/>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1067233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5CD7-9B7D-4C4A-9272-250FC944C0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18AF8B0-87A6-4D96-8085-A46CBD353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90F38-DE74-47FF-93FA-9D7BB3DFB48F}"/>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5A90C0BC-5902-49FE-9227-A024DC5161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BE1EF1-1116-4BB3-8017-B9A0C0CFBB26}"/>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531380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03BA-1A69-4D52-BC95-51EB4200DD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8F67BD-BC46-4CEE-832D-450142277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7354D8D-8F9B-4615-BCF9-2B27FD1B2D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1FD4F3-B4FE-44F9-8045-4C9A28B44712}"/>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6" name="Footer Placeholder 5">
            <a:extLst>
              <a:ext uri="{FF2B5EF4-FFF2-40B4-BE49-F238E27FC236}">
                <a16:creationId xmlns:a16="http://schemas.microsoft.com/office/drawing/2014/main" id="{594C45E3-9737-443E-AE97-1607526EA6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606CE7-54B4-47A4-A922-E56BF6BFFDD5}"/>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4112475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EFE7-066C-482B-984B-09DAA87FD7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7B1464-82E7-44BC-9125-B1BE8BD5E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63A085-9076-439F-880D-1A719DF986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6577A3E-E5EB-4D24-9476-FA65D9CA5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5B5C7F-BFA5-4BF6-B5A8-7DA83CE4A3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3E01C4-9875-4F49-8849-BFFA6979E1BF}"/>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8" name="Footer Placeholder 7">
            <a:extLst>
              <a:ext uri="{FF2B5EF4-FFF2-40B4-BE49-F238E27FC236}">
                <a16:creationId xmlns:a16="http://schemas.microsoft.com/office/drawing/2014/main" id="{7BE343F9-46D1-4102-A937-6E93F0917BB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888959-1C04-4731-A302-5957B1E8B198}"/>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3820798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68C3-F9C9-499A-847E-27447E1105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3E0A64-532F-4C2C-B387-5C3D440E69C0}"/>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4" name="Footer Placeholder 3">
            <a:extLst>
              <a:ext uri="{FF2B5EF4-FFF2-40B4-BE49-F238E27FC236}">
                <a16:creationId xmlns:a16="http://schemas.microsoft.com/office/drawing/2014/main" id="{0FBE0177-9D13-459B-A40C-2BC9533ECAA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A9D7D59-03E4-4216-8291-1B2F69E68A1A}"/>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76176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752566-3D0D-448F-94E7-528F83E046D7}"/>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3" name="Footer Placeholder 2">
            <a:extLst>
              <a:ext uri="{FF2B5EF4-FFF2-40B4-BE49-F238E27FC236}">
                <a16:creationId xmlns:a16="http://schemas.microsoft.com/office/drawing/2014/main" id="{3DC2A5D6-BE14-4228-A84E-B1FB123CB3B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A0C1EB-1ECF-4366-93ED-25FC4D759E21}"/>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75677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A4A9-92DC-4B34-8FF8-74974300D1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2FECFA-A74F-4E24-AFC4-063B84216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442FAD-2C32-4D81-8FF8-CC66967DB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329F6-97A6-4D04-B607-B6D1097BC6E2}"/>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6" name="Footer Placeholder 5">
            <a:extLst>
              <a:ext uri="{FF2B5EF4-FFF2-40B4-BE49-F238E27FC236}">
                <a16:creationId xmlns:a16="http://schemas.microsoft.com/office/drawing/2014/main" id="{E8E216A5-4FDA-4488-8683-D2B68680C0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64DC2D-1DEB-4D1D-BE3E-2BBDB8D75DD4}"/>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305326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5EC2-D835-A208-078D-55A4346C45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49CDDC-172A-E8DF-D4DF-164A9BD48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BC681-E60B-D8B3-2C6E-0936BAB7C2B9}"/>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675531C2-72CD-F5A3-69A6-0F191DA0E7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CB227C-D90E-DA0A-11A9-B8EBB4A5FBAE}"/>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825815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A1E1-4157-484C-BBC0-4528050EB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90F2F3-B6C6-44C7-9C9F-1CF07DEB21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DAD25C1-1271-466D-9690-2BB96ED79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594A98-3143-430F-A1E1-877073C30914}"/>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6" name="Footer Placeholder 5">
            <a:extLst>
              <a:ext uri="{FF2B5EF4-FFF2-40B4-BE49-F238E27FC236}">
                <a16:creationId xmlns:a16="http://schemas.microsoft.com/office/drawing/2014/main" id="{3705D16D-288B-46B3-8753-3E39AE4660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044DC4-F72C-4E58-9CC7-2BC500A4C215}"/>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1496451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A86F-B0E9-4501-BC91-A0092848E4D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CEB8057-1DBD-4EDB-970B-28F31BEE97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53F6A4-81C1-4FFB-A3CA-942F59FE9EA6}"/>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FF2A5ACD-35D9-42F8-A5C0-D1E8552099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BF164-9F74-4BDC-AF13-BB7B5E3A136F}"/>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2256457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C79F4-43A9-44C8-BFB4-5813C3A171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B260B0-8991-4A29-AF86-F32D933731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0CF2AB-12D1-41A6-8F4A-5B24A3DF562B}"/>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187B75B2-4AF2-41E0-B511-378F0453C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C5277C-2472-4ABC-8264-F4618DBBD845}"/>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291368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9BC8-C930-4B8E-9B7B-E500B2ABA26B}"/>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BE6BFF-75D6-4FEF-8082-E7B5F4CEA7C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09557F-E441-4976-A49E-9DD99741C1D0}"/>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385B07FD-6989-4AC7-B744-322B13837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4565F-06D4-444B-B3FD-BF5B47CFEC11}"/>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253284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662780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502402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46568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08657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54165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953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3FDF-C147-4CA4-DFE3-CF6FEA4A8E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BFA71EE-CE0E-C9C9-2CB2-A6E7D0EEA9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D8B9E-65E5-A55A-FA72-6FEA9816AF39}"/>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BF1B034C-760D-0438-CE7C-CD3114482C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C464B5-BD59-481A-F784-984CF7162432}"/>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2903783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8390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90557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66249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56173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4/4/2024</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715318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9BC8-C930-4B8E-9B7B-E500B2ABA26B}"/>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BE6BFF-75D6-4FEF-8082-E7B5F4CEA7C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09557F-E441-4976-A49E-9DD99741C1D0}"/>
              </a:ext>
            </a:extLst>
          </p:cNvPr>
          <p:cNvSpPr>
            <a:spLocks noGrp="1"/>
          </p:cNvSpPr>
          <p:nvPr>
            <p:ph type="dt" sz="half" idx="10"/>
          </p:nvPr>
        </p:nvSpPr>
        <p:spPr/>
        <p:txBody>
          <a:body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385B07FD-6989-4AC7-B744-322B13837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94565F-06D4-444B-B3FD-BF5B47CFEC11}"/>
              </a:ext>
            </a:extLst>
          </p:cNvPr>
          <p:cNvSpPr>
            <a:spLocks noGrp="1"/>
          </p:cNvSpPr>
          <p:nvPr>
            <p:ph type="sldNum" sz="quarter" idx="12"/>
          </p:nvPr>
        </p:nvSpPr>
        <p:spPr/>
        <p:txBody>
          <a:bodyPr/>
          <a:lstStyle/>
          <a:p>
            <a:fld id="{2F3712CF-6381-48CD-AAC7-B3D6FD0588AE}" type="slidenum">
              <a:rPr lang="en-GB" smtClean="0"/>
              <a:t>‹#›</a:t>
            </a:fld>
            <a:endParaRPr lang="en-GB"/>
          </a:p>
        </p:txBody>
      </p:sp>
    </p:spTree>
    <p:extLst>
      <p:ext uri="{BB962C8B-B14F-4D97-AF65-F5344CB8AC3E}">
        <p14:creationId xmlns:p14="http://schemas.microsoft.com/office/powerpoint/2010/main" val="240761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069C-425B-2A90-4310-BC7F7F7520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DA7636-4616-5A7C-D030-A9AD1EDC3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861C29-4643-AA53-9001-E5C7AF6631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727ECE6-58E2-495B-4D68-81028459C01D}"/>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6" name="Footer Placeholder 5">
            <a:extLst>
              <a:ext uri="{FF2B5EF4-FFF2-40B4-BE49-F238E27FC236}">
                <a16:creationId xmlns:a16="http://schemas.microsoft.com/office/drawing/2014/main" id="{2F3740CC-3EF7-086B-17C1-01A71B74B4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7DEB745-6013-C9E5-8A02-3799860E6946}"/>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348105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5768-1CD6-B1B4-7FEC-F641D9FFE4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CF9D8A-066B-2FF0-38CF-7242D5550A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ACD56C-A28A-ED25-5B20-764D7904DC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5F9863-736D-ACDA-B1F1-A05C71573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E7391-A338-8502-6411-C9F418B59E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466D7D-487B-E072-A2A8-DBFF330E1015}"/>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8" name="Footer Placeholder 7">
            <a:extLst>
              <a:ext uri="{FF2B5EF4-FFF2-40B4-BE49-F238E27FC236}">
                <a16:creationId xmlns:a16="http://schemas.microsoft.com/office/drawing/2014/main" id="{F56773F2-D64D-685D-905C-28B53F36167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C4CF3C4-FE02-1DDE-7C38-C6A48AA3C5C5}"/>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1421418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F5E0-0114-6910-3DD0-8F8DA3B3AD4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CFAFB40-27CB-CBD0-73BF-CF131D408040}"/>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4" name="Footer Placeholder 3">
            <a:extLst>
              <a:ext uri="{FF2B5EF4-FFF2-40B4-BE49-F238E27FC236}">
                <a16:creationId xmlns:a16="http://schemas.microsoft.com/office/drawing/2014/main" id="{5773FE5E-3DDE-6D38-1682-43128DEBD65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F3B3E8-F1D4-0366-951B-45398449D385}"/>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291552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39181F-0239-D46E-01AF-915EDFC3EE19}"/>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3" name="Footer Placeholder 2">
            <a:extLst>
              <a:ext uri="{FF2B5EF4-FFF2-40B4-BE49-F238E27FC236}">
                <a16:creationId xmlns:a16="http://schemas.microsoft.com/office/drawing/2014/main" id="{829C2B71-E069-97AA-94D8-848D85F868D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E05DC4-9164-15F9-3F81-34670E090D45}"/>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36138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F51-A83F-399A-4F74-91D6E361C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CF60B55-314E-6D53-2B2B-B28A54FF9D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04DFBF2-6BC5-E520-9824-C9618DAD2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1F20E8-10A7-5AB9-7490-0CF4FA82795E}"/>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6" name="Footer Placeholder 5">
            <a:extLst>
              <a:ext uri="{FF2B5EF4-FFF2-40B4-BE49-F238E27FC236}">
                <a16:creationId xmlns:a16="http://schemas.microsoft.com/office/drawing/2014/main" id="{F2EB9920-E280-8CF8-D1EE-5CB11315F5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C95264-5D19-8139-3AB8-B1ADFC93FB13}"/>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351930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6E780-C7CB-8FE7-9385-C3EB5FF39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DCEED5-3290-A63D-4505-2467F0F0A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6F62CD-DF63-20FD-28C3-338596231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1F0EC-EE50-CE6A-BDBE-8F7645DA00F1}"/>
              </a:ext>
            </a:extLst>
          </p:cNvPr>
          <p:cNvSpPr>
            <a:spLocks noGrp="1"/>
          </p:cNvSpPr>
          <p:nvPr>
            <p:ph type="dt" sz="half" idx="10"/>
          </p:nvPr>
        </p:nvSpPr>
        <p:spPr/>
        <p:txBody>
          <a:bodyPr/>
          <a:lstStyle/>
          <a:p>
            <a:fld id="{E4FDBD34-4325-47FE-AA6B-AA61B2C5670C}" type="datetimeFigureOut">
              <a:rPr lang="en-GB" smtClean="0"/>
              <a:t>04/04/2024</a:t>
            </a:fld>
            <a:endParaRPr lang="en-GB"/>
          </a:p>
        </p:txBody>
      </p:sp>
      <p:sp>
        <p:nvSpPr>
          <p:cNvPr id="6" name="Footer Placeholder 5">
            <a:extLst>
              <a:ext uri="{FF2B5EF4-FFF2-40B4-BE49-F238E27FC236}">
                <a16:creationId xmlns:a16="http://schemas.microsoft.com/office/drawing/2014/main" id="{0DB2CA1E-9898-C443-8B0D-3AE5D6F3C8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227672-6AF4-84F0-4D38-A4A50E5B9A2E}"/>
              </a:ext>
            </a:extLst>
          </p:cNvPr>
          <p:cNvSpPr>
            <a:spLocks noGrp="1"/>
          </p:cNvSpPr>
          <p:nvPr>
            <p:ph type="sldNum" sz="quarter" idx="12"/>
          </p:nvPr>
        </p:nvSpPr>
        <p:spPr/>
        <p:txBody>
          <a:bodyPr/>
          <a:lstStyle/>
          <a:p>
            <a:fld id="{1DDC4648-2077-44C7-9BC3-15210CD2D325}" type="slidenum">
              <a:rPr lang="en-GB" smtClean="0"/>
              <a:t>‹#›</a:t>
            </a:fld>
            <a:endParaRPr lang="en-GB"/>
          </a:p>
        </p:txBody>
      </p:sp>
    </p:spTree>
    <p:extLst>
      <p:ext uri="{BB962C8B-B14F-4D97-AF65-F5344CB8AC3E}">
        <p14:creationId xmlns:p14="http://schemas.microsoft.com/office/powerpoint/2010/main" val="2556549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951BE3-25A8-F945-72C3-5FB803260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F25AE6-2D6E-3149-C59B-C0E1014184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E78A04-3DA7-B60F-6170-BCA93D8A8C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FDBD34-4325-47FE-AA6B-AA61B2C5670C}" type="datetimeFigureOut">
              <a:rPr lang="en-GB" smtClean="0"/>
              <a:t>04/04/2024</a:t>
            </a:fld>
            <a:endParaRPr lang="en-GB"/>
          </a:p>
        </p:txBody>
      </p:sp>
      <p:sp>
        <p:nvSpPr>
          <p:cNvPr id="5" name="Footer Placeholder 4">
            <a:extLst>
              <a:ext uri="{FF2B5EF4-FFF2-40B4-BE49-F238E27FC236}">
                <a16:creationId xmlns:a16="http://schemas.microsoft.com/office/drawing/2014/main" id="{5040EEB1-C589-EE8D-2598-6B74936D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CF9E903-0C3E-4113-6C30-B818784CD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DC4648-2077-44C7-9BC3-15210CD2D325}" type="slidenum">
              <a:rPr lang="en-GB" smtClean="0"/>
              <a:t>‹#›</a:t>
            </a:fld>
            <a:endParaRPr lang="en-GB"/>
          </a:p>
        </p:txBody>
      </p:sp>
    </p:spTree>
    <p:extLst>
      <p:ext uri="{BB962C8B-B14F-4D97-AF65-F5344CB8AC3E}">
        <p14:creationId xmlns:p14="http://schemas.microsoft.com/office/powerpoint/2010/main" val="2621892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9DD33D-0339-4B1C-BCD7-EBD1C6135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22866B-CB9D-45CA-8EDF-B6B4F0C6D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150080-41B1-4264-A1E8-E31C7A0665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88779-A177-4D0A-BD36-CCE58FDC7288}" type="datetimeFigureOut">
              <a:rPr lang="en-GB" smtClean="0"/>
              <a:t>04/04/2024</a:t>
            </a:fld>
            <a:endParaRPr lang="en-GB"/>
          </a:p>
        </p:txBody>
      </p:sp>
      <p:sp>
        <p:nvSpPr>
          <p:cNvPr id="5" name="Footer Placeholder 4">
            <a:extLst>
              <a:ext uri="{FF2B5EF4-FFF2-40B4-BE49-F238E27FC236}">
                <a16:creationId xmlns:a16="http://schemas.microsoft.com/office/drawing/2014/main" id="{514374C6-D325-4786-8360-CF4BA2BB02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333DC0F-2FD3-4F08-BD10-CE293E1B3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712CF-6381-48CD-AAC7-B3D6FD0588AE}" type="slidenum">
              <a:rPr lang="en-GB" smtClean="0"/>
              <a:t>‹#›</a:t>
            </a:fld>
            <a:endParaRPr lang="en-GB"/>
          </a:p>
        </p:txBody>
      </p:sp>
    </p:spTree>
    <p:extLst>
      <p:ext uri="{BB962C8B-B14F-4D97-AF65-F5344CB8AC3E}">
        <p14:creationId xmlns:p14="http://schemas.microsoft.com/office/powerpoint/2010/main" val="1604688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4/4/2024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66482016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www.linkedin.com/in/gethynellis/"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mailto:gethyn@gethynellis.com" TargetMode="External"/><Relationship Id="rId5" Type="http://schemas.openxmlformats.org/officeDocument/2006/relationships/image" Target="../media/image15.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3D abstract blue and gold cube illustration">
            <a:extLst>
              <a:ext uri="{FF2B5EF4-FFF2-40B4-BE49-F238E27FC236}">
                <a16:creationId xmlns:a16="http://schemas.microsoft.com/office/drawing/2014/main" id="{290A7CB3-7E9B-4ED5-882A-D327D4F8974A}"/>
              </a:ext>
            </a:extLst>
          </p:cNvPr>
          <p:cNvPicPr>
            <a:picLocks noGrp="1" noChangeAspect="1"/>
          </p:cNvPicPr>
          <p:nvPr>
            <p:ph idx="1"/>
          </p:nvPr>
        </p:nvPicPr>
        <p:blipFill rotWithShape="1">
          <a:blip r:embed="rId2"/>
          <a:srcRect b="625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536EF-CB89-546D-9047-035DE17973C9}"/>
              </a:ext>
            </a:extLst>
          </p:cNvPr>
          <p:cNvSpPr>
            <a:spLocks noGrp="1"/>
          </p:cNvSpPr>
          <p:nvPr>
            <p:ph type="title"/>
          </p:nvPr>
        </p:nvSpPr>
        <p:spPr>
          <a:xfrm>
            <a:off x="914400" y="914400"/>
            <a:ext cx="4892948" cy="3427867"/>
          </a:xfrm>
        </p:spPr>
        <p:txBody>
          <a:bodyPr vert="horz" lIns="91440" tIns="45720" rIns="91440" bIns="45720" rtlCol="0" anchor="t">
            <a:normAutofit/>
          </a:bodyPr>
          <a:lstStyle/>
          <a:p>
            <a:r>
              <a:rPr lang="en-US" sz="4000">
                <a:solidFill>
                  <a:srgbClr val="FFFFFF"/>
                </a:solidFill>
              </a:rPr>
              <a:t>Data Leadership: Navigating Security, Governance, and Ethical Decision-Making in the Digital Skies</a:t>
            </a: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485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EB43-1564-F652-73DE-3001CA1BEE6B}"/>
              </a:ext>
            </a:extLst>
          </p:cNvPr>
          <p:cNvSpPr>
            <a:spLocks noGrp="1"/>
          </p:cNvSpPr>
          <p:nvPr>
            <p:ph type="title"/>
          </p:nvPr>
        </p:nvSpPr>
        <p:spPr/>
        <p:txBody>
          <a:bodyPr/>
          <a:lstStyle/>
          <a:p>
            <a:r>
              <a:rPr lang="en-GB" dirty="0"/>
              <a:t>Ethical Management Principles</a:t>
            </a:r>
          </a:p>
        </p:txBody>
      </p:sp>
      <p:sp>
        <p:nvSpPr>
          <p:cNvPr id="3" name="Content Placeholder 2">
            <a:extLst>
              <a:ext uri="{FF2B5EF4-FFF2-40B4-BE49-F238E27FC236}">
                <a16:creationId xmlns:a16="http://schemas.microsoft.com/office/drawing/2014/main" id="{6549F33A-F740-67CB-4981-6ABCA410FF90}"/>
              </a:ext>
            </a:extLst>
          </p:cNvPr>
          <p:cNvSpPr>
            <a:spLocks noGrp="1"/>
          </p:cNvSpPr>
          <p:nvPr>
            <p:ph idx="1"/>
          </p:nvPr>
        </p:nvSpPr>
        <p:spPr/>
        <p:txBody>
          <a:bodyPr/>
          <a:lstStyle/>
          <a:p>
            <a:r>
              <a:rPr lang="en-US" dirty="0"/>
              <a:t>Ethical Management: Conducting Business with Conscience</a:t>
            </a:r>
          </a:p>
          <a:p>
            <a:pPr lvl="1"/>
            <a:r>
              <a:rPr lang="en-US" dirty="0"/>
              <a:t>Data Ethics and Privacy</a:t>
            </a:r>
          </a:p>
          <a:p>
            <a:pPr lvl="1"/>
            <a:r>
              <a:rPr lang="en-US" dirty="0"/>
              <a:t>Corporate Social Responsibility (CSR)</a:t>
            </a:r>
          </a:p>
          <a:p>
            <a:pPr lvl="1"/>
            <a:r>
              <a:rPr lang="en-US" dirty="0"/>
              <a:t>Making Decisions with a Conscience</a:t>
            </a:r>
          </a:p>
          <a:p>
            <a:pPr lvl="1"/>
            <a:r>
              <a:rPr lang="en-US" dirty="0"/>
              <a:t>“Doing the right thing even, when nobody is watching”</a:t>
            </a:r>
            <a:endParaRPr lang="en-GB" dirty="0"/>
          </a:p>
        </p:txBody>
      </p:sp>
    </p:spTree>
    <p:extLst>
      <p:ext uri="{BB962C8B-B14F-4D97-AF65-F5344CB8AC3E}">
        <p14:creationId xmlns:p14="http://schemas.microsoft.com/office/powerpoint/2010/main" val="3664348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876F-E51C-7F23-D492-8AFF8679A5A0}"/>
              </a:ext>
            </a:extLst>
          </p:cNvPr>
          <p:cNvSpPr>
            <a:spLocks noGrp="1"/>
          </p:cNvSpPr>
          <p:nvPr>
            <p:ph type="title"/>
          </p:nvPr>
        </p:nvSpPr>
        <p:spPr/>
        <p:txBody>
          <a:bodyPr/>
          <a:lstStyle/>
          <a:p>
            <a:r>
              <a:rPr lang="en-GB" dirty="0"/>
              <a:t>Integrating Security and Ethics</a:t>
            </a:r>
          </a:p>
        </p:txBody>
      </p:sp>
      <p:sp>
        <p:nvSpPr>
          <p:cNvPr id="3" name="Content Placeholder 2">
            <a:extLst>
              <a:ext uri="{FF2B5EF4-FFF2-40B4-BE49-F238E27FC236}">
                <a16:creationId xmlns:a16="http://schemas.microsoft.com/office/drawing/2014/main" id="{D027AA41-4D0D-5246-1370-D6327ACD6137}"/>
              </a:ext>
            </a:extLst>
          </p:cNvPr>
          <p:cNvSpPr>
            <a:spLocks noGrp="1"/>
          </p:cNvSpPr>
          <p:nvPr>
            <p:ph idx="1"/>
          </p:nvPr>
        </p:nvSpPr>
        <p:spPr/>
        <p:txBody>
          <a:bodyPr/>
          <a:lstStyle/>
          <a:p>
            <a:r>
              <a:rPr lang="en-US" dirty="0"/>
              <a:t>A Holistic Approach for Modern Business</a:t>
            </a:r>
          </a:p>
          <a:p>
            <a:pPr lvl="1"/>
            <a:r>
              <a:rPr lang="en-US" dirty="0"/>
              <a:t>Enhancing Brand Reputation</a:t>
            </a:r>
          </a:p>
          <a:p>
            <a:pPr lvl="1"/>
            <a:r>
              <a:rPr lang="en-US" dirty="0"/>
              <a:t>Gaining a Competitive Advantage</a:t>
            </a:r>
          </a:p>
          <a:p>
            <a:pPr lvl="1"/>
            <a:r>
              <a:rPr lang="en-US" dirty="0"/>
              <a:t>Ensuring Long-term Sustainability</a:t>
            </a:r>
            <a:endParaRPr lang="en-GB" dirty="0"/>
          </a:p>
        </p:txBody>
      </p:sp>
    </p:spTree>
    <p:extLst>
      <p:ext uri="{BB962C8B-B14F-4D97-AF65-F5344CB8AC3E}">
        <p14:creationId xmlns:p14="http://schemas.microsoft.com/office/powerpoint/2010/main" val="280940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Content Placeholder 3">
            <a:extLst>
              <a:ext uri="{FF2B5EF4-FFF2-40B4-BE49-F238E27FC236}">
                <a16:creationId xmlns:a16="http://schemas.microsoft.com/office/drawing/2014/main" id="{BBE5C47E-B3EF-4B17-8B0F-EAD355595F9A}"/>
              </a:ext>
            </a:extLst>
          </p:cNvPr>
          <p:cNvPicPr>
            <a:picLocks noGrp="1" noChangeAspect="1"/>
          </p:cNvPicPr>
          <p:nvPr>
            <p:ph idx="1"/>
          </p:nvPr>
        </p:nvPicPr>
        <p:blipFill rotWithShape="1">
          <a:blip r:embed="rId3"/>
          <a:srcRect/>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06CE5E9-1AB3-5D1C-8AC1-413D01E1E281}"/>
              </a:ext>
            </a:extLst>
          </p:cNvPr>
          <p:cNvSpPr>
            <a:spLocks noGrp="1"/>
          </p:cNvSpPr>
          <p:nvPr>
            <p:ph type="title"/>
          </p:nvPr>
        </p:nvSpPr>
        <p:spPr>
          <a:xfrm>
            <a:off x="356615" y="5863030"/>
            <a:ext cx="7955280" cy="870008"/>
          </a:xfrm>
        </p:spPr>
        <p:txBody>
          <a:bodyPr vert="horz" lIns="91440" tIns="45720" rIns="91440" bIns="45720" rtlCol="0" anchor="ctr">
            <a:normAutofit/>
          </a:bodyPr>
          <a:lstStyle/>
          <a:p>
            <a:pPr>
              <a:lnSpc>
                <a:spcPct val="100000"/>
              </a:lnSpc>
            </a:pPr>
            <a:r>
              <a:rPr lang="en-US" sz="3600"/>
              <a:t>Data Security Challenges</a:t>
            </a:r>
          </a:p>
        </p:txBody>
      </p:sp>
      <p:cxnSp>
        <p:nvCxnSpPr>
          <p:cNvPr id="15" name="Straight Connector 14">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218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4A85-D1B1-7C01-03E1-9D266CD94922}"/>
              </a:ext>
            </a:extLst>
          </p:cNvPr>
          <p:cNvSpPr>
            <a:spLocks noGrp="1"/>
          </p:cNvSpPr>
          <p:nvPr>
            <p:ph type="title"/>
          </p:nvPr>
        </p:nvSpPr>
        <p:spPr/>
        <p:txBody>
          <a:bodyPr/>
          <a:lstStyle/>
          <a:p>
            <a:r>
              <a:rPr lang="en-US" dirty="0"/>
              <a:t>Introduction to Data Security Challenges</a:t>
            </a:r>
            <a:endParaRPr lang="en-GB" dirty="0"/>
          </a:p>
        </p:txBody>
      </p:sp>
      <p:sp>
        <p:nvSpPr>
          <p:cNvPr id="3" name="Content Placeholder 2">
            <a:extLst>
              <a:ext uri="{FF2B5EF4-FFF2-40B4-BE49-F238E27FC236}">
                <a16:creationId xmlns:a16="http://schemas.microsoft.com/office/drawing/2014/main" id="{06CBA0B7-77F6-8C51-BB89-79D601E44C29}"/>
              </a:ext>
            </a:extLst>
          </p:cNvPr>
          <p:cNvSpPr>
            <a:spLocks noGrp="1"/>
          </p:cNvSpPr>
          <p:nvPr>
            <p:ph idx="1"/>
          </p:nvPr>
        </p:nvSpPr>
        <p:spPr/>
        <p:txBody>
          <a:bodyPr/>
          <a:lstStyle/>
          <a:p>
            <a:r>
              <a:rPr lang="en-US" dirty="0"/>
              <a:t>The Importance of Data Security in the Digital Age</a:t>
            </a:r>
          </a:p>
          <a:p>
            <a:pPr lvl="1"/>
            <a:r>
              <a:rPr lang="en-US" dirty="0"/>
              <a:t>Data likened to new oil </a:t>
            </a:r>
          </a:p>
          <a:p>
            <a:pPr lvl="2"/>
            <a:r>
              <a:rPr lang="en-US" dirty="0"/>
              <a:t>A valuable asset</a:t>
            </a:r>
          </a:p>
          <a:p>
            <a:pPr lvl="2"/>
            <a:r>
              <a:rPr lang="en-US" dirty="0"/>
              <a:t>The fuel that powers AI</a:t>
            </a:r>
          </a:p>
          <a:p>
            <a:pPr lvl="1"/>
            <a:r>
              <a:rPr lang="en-US" dirty="0"/>
              <a:t>Increasing volume of data heightens security challenges.</a:t>
            </a:r>
          </a:p>
          <a:p>
            <a:pPr lvl="1"/>
            <a:r>
              <a:rPr lang="en-US" dirty="0"/>
              <a:t>Need for strategic measures to safeguard data.</a:t>
            </a:r>
            <a:endParaRPr lang="en-GB" dirty="0"/>
          </a:p>
        </p:txBody>
      </p:sp>
    </p:spTree>
    <p:extLst>
      <p:ext uri="{BB962C8B-B14F-4D97-AF65-F5344CB8AC3E}">
        <p14:creationId xmlns:p14="http://schemas.microsoft.com/office/powerpoint/2010/main" val="390123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5D55-48A7-3748-C253-D5F7F06BFECE}"/>
              </a:ext>
            </a:extLst>
          </p:cNvPr>
          <p:cNvSpPr>
            <a:spLocks noGrp="1"/>
          </p:cNvSpPr>
          <p:nvPr>
            <p:ph type="title"/>
          </p:nvPr>
        </p:nvSpPr>
        <p:spPr/>
        <p:txBody>
          <a:bodyPr/>
          <a:lstStyle/>
          <a:p>
            <a:r>
              <a:rPr lang="en-US" dirty="0"/>
              <a:t>The Evolving Landscape of Data Security Challenges</a:t>
            </a:r>
            <a:endParaRPr lang="en-GB" dirty="0"/>
          </a:p>
        </p:txBody>
      </p:sp>
      <p:sp>
        <p:nvSpPr>
          <p:cNvPr id="3" name="Content Placeholder 2">
            <a:extLst>
              <a:ext uri="{FF2B5EF4-FFF2-40B4-BE49-F238E27FC236}">
                <a16:creationId xmlns:a16="http://schemas.microsoft.com/office/drawing/2014/main" id="{1FB6424C-F751-A5F4-C4CC-FBFF0AD19770}"/>
              </a:ext>
            </a:extLst>
          </p:cNvPr>
          <p:cNvSpPr>
            <a:spLocks noGrp="1"/>
          </p:cNvSpPr>
          <p:nvPr>
            <p:ph idx="1"/>
          </p:nvPr>
        </p:nvSpPr>
        <p:spPr/>
        <p:txBody>
          <a:bodyPr/>
          <a:lstStyle/>
          <a:p>
            <a:r>
              <a:rPr lang="en-US" dirty="0"/>
              <a:t>Key Challenges in Data Security</a:t>
            </a:r>
          </a:p>
          <a:p>
            <a:pPr lvl="1"/>
            <a:r>
              <a:rPr lang="en-US" dirty="0"/>
              <a:t>Rapid Technological Advancement</a:t>
            </a:r>
          </a:p>
          <a:p>
            <a:pPr lvl="1"/>
            <a:r>
              <a:rPr lang="en-US" dirty="0"/>
              <a:t>Sophistication of Cyber Attacks</a:t>
            </a:r>
          </a:p>
          <a:p>
            <a:pPr lvl="1"/>
            <a:r>
              <a:rPr lang="en-US" dirty="0"/>
              <a:t>Regulatory Compliance and Data Sovereignty</a:t>
            </a:r>
          </a:p>
          <a:p>
            <a:pPr lvl="1"/>
            <a:r>
              <a:rPr lang="en-US" dirty="0"/>
              <a:t>Insider Threats</a:t>
            </a:r>
          </a:p>
          <a:p>
            <a:pPr lvl="1"/>
            <a:r>
              <a:rPr lang="en-US" dirty="0"/>
              <a:t>Cloud Security</a:t>
            </a:r>
            <a:endParaRPr lang="en-GB" dirty="0"/>
          </a:p>
        </p:txBody>
      </p:sp>
    </p:spTree>
    <p:extLst>
      <p:ext uri="{BB962C8B-B14F-4D97-AF65-F5344CB8AC3E}">
        <p14:creationId xmlns:p14="http://schemas.microsoft.com/office/powerpoint/2010/main" val="3138153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663C-C3EE-F414-695E-2AB163FE0FBD}"/>
              </a:ext>
            </a:extLst>
          </p:cNvPr>
          <p:cNvSpPr>
            <a:spLocks noGrp="1"/>
          </p:cNvSpPr>
          <p:nvPr>
            <p:ph type="title"/>
          </p:nvPr>
        </p:nvSpPr>
        <p:spPr/>
        <p:txBody>
          <a:bodyPr/>
          <a:lstStyle/>
          <a:p>
            <a:r>
              <a:rPr lang="en-GB" dirty="0"/>
              <a:t>Overcoming Data Security Challenges</a:t>
            </a:r>
          </a:p>
        </p:txBody>
      </p:sp>
      <p:sp>
        <p:nvSpPr>
          <p:cNvPr id="3" name="Content Placeholder 2">
            <a:extLst>
              <a:ext uri="{FF2B5EF4-FFF2-40B4-BE49-F238E27FC236}">
                <a16:creationId xmlns:a16="http://schemas.microsoft.com/office/drawing/2014/main" id="{9D24A110-F07A-1AC8-13CB-FB9783C4F231}"/>
              </a:ext>
            </a:extLst>
          </p:cNvPr>
          <p:cNvSpPr>
            <a:spLocks noGrp="1"/>
          </p:cNvSpPr>
          <p:nvPr>
            <p:ph idx="1"/>
          </p:nvPr>
        </p:nvSpPr>
        <p:spPr/>
        <p:txBody>
          <a:bodyPr/>
          <a:lstStyle/>
          <a:p>
            <a:r>
              <a:rPr lang="en-US" b="0" i="0" dirty="0">
                <a:solidFill>
                  <a:srgbClr val="0D0D0D"/>
                </a:solidFill>
                <a:effectLst/>
                <a:latin typeface="Söhne"/>
              </a:rPr>
              <a:t>Strategic Approaches to Enhancing Data Security</a:t>
            </a:r>
          </a:p>
          <a:p>
            <a:pPr lvl="1"/>
            <a:r>
              <a:rPr lang="en-US" dirty="0"/>
              <a:t>Implementing a Zero Trust Architecture</a:t>
            </a:r>
          </a:p>
          <a:p>
            <a:pPr lvl="1"/>
            <a:r>
              <a:rPr lang="en-US" dirty="0"/>
              <a:t>Enhancing Cybersecurity Awareness and Training</a:t>
            </a:r>
          </a:p>
          <a:p>
            <a:pPr lvl="1"/>
            <a:r>
              <a:rPr lang="en-US" dirty="0"/>
              <a:t>Investing in Advanced Security Technologies</a:t>
            </a:r>
          </a:p>
          <a:p>
            <a:pPr lvl="1"/>
            <a:r>
              <a:rPr lang="en-US" dirty="0"/>
              <a:t>Regular Audits and Risk Assessments</a:t>
            </a:r>
          </a:p>
          <a:p>
            <a:pPr lvl="1"/>
            <a:r>
              <a:rPr lang="en-US" dirty="0"/>
              <a:t>Data Privacy and Protection by Design</a:t>
            </a:r>
            <a:endParaRPr lang="en-GB" dirty="0"/>
          </a:p>
        </p:txBody>
      </p:sp>
    </p:spTree>
    <p:extLst>
      <p:ext uri="{BB962C8B-B14F-4D97-AF65-F5344CB8AC3E}">
        <p14:creationId xmlns:p14="http://schemas.microsoft.com/office/powerpoint/2010/main" val="24786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Female drawing flow chart">
            <a:extLst>
              <a:ext uri="{FF2B5EF4-FFF2-40B4-BE49-F238E27FC236}">
                <a16:creationId xmlns:a16="http://schemas.microsoft.com/office/drawing/2014/main" id="{77EBA6D5-0D87-4EAA-8A44-E377CD35C150}"/>
              </a:ext>
            </a:extLst>
          </p:cNvPr>
          <p:cNvPicPr>
            <a:picLocks noGrp="1" noChangeAspect="1"/>
          </p:cNvPicPr>
          <p:nvPr>
            <p:ph idx="1"/>
          </p:nvPr>
        </p:nvPicPr>
        <p:blipFill rotWithShape="1">
          <a:blip r:embed="rId3"/>
          <a:srcRect t="6705" b="7418"/>
          <a:stretch/>
        </p:blipFill>
        <p:spPr>
          <a:xfrm>
            <a:off x="1" y="10"/>
            <a:ext cx="12192000" cy="6857990"/>
          </a:xfrm>
          <a:prstGeom prst="rect">
            <a:avLst/>
          </a:prstGeom>
        </p:spPr>
      </p:pic>
      <p:sp useBgFill="1">
        <p:nvSpPr>
          <p:cNvPr id="13" name="Rectangle 12">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225" y="1066800"/>
            <a:ext cx="4708175"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061D3-DC55-DF16-577C-F1148549D5ED}"/>
              </a:ext>
            </a:extLst>
          </p:cNvPr>
          <p:cNvSpPr>
            <a:spLocks noGrp="1"/>
          </p:cNvSpPr>
          <p:nvPr>
            <p:ph type="title"/>
          </p:nvPr>
        </p:nvSpPr>
        <p:spPr>
          <a:xfrm>
            <a:off x="7046729" y="1562101"/>
            <a:ext cx="3551402" cy="2738530"/>
          </a:xfrm>
        </p:spPr>
        <p:txBody>
          <a:bodyPr vert="horz" lIns="91440" tIns="45720" rIns="91440" bIns="45720" rtlCol="0" anchor="t">
            <a:normAutofit/>
          </a:bodyPr>
          <a:lstStyle/>
          <a:p>
            <a:pPr>
              <a:lnSpc>
                <a:spcPct val="100000"/>
              </a:lnSpc>
            </a:pPr>
            <a:r>
              <a:rPr lang="en-US" sz="4000"/>
              <a:t>Data Governance</a:t>
            </a:r>
          </a:p>
        </p:txBody>
      </p:sp>
      <p:cxnSp>
        <p:nvCxnSpPr>
          <p:cNvPr id="15" name="Straight Connector 1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844675" y="3418676"/>
            <a:ext cx="0" cy="47244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1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08593-1A39-2C25-A305-F2005382D958}"/>
              </a:ext>
            </a:extLst>
          </p:cNvPr>
          <p:cNvSpPr>
            <a:spLocks noGrp="1"/>
          </p:cNvSpPr>
          <p:nvPr>
            <p:ph type="title"/>
          </p:nvPr>
        </p:nvSpPr>
        <p:spPr>
          <a:xfrm>
            <a:off x="589560" y="856180"/>
            <a:ext cx="4560584" cy="1128068"/>
          </a:xfrm>
        </p:spPr>
        <p:txBody>
          <a:bodyPr anchor="ctr">
            <a:normAutofit/>
          </a:bodyPr>
          <a:lstStyle/>
          <a:p>
            <a:r>
              <a:rPr lang="en-US" sz="3700" dirty="0"/>
              <a:t>Introduction to data governance</a:t>
            </a:r>
            <a:endParaRPr lang="en-GB" sz="3700" dirty="0"/>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578EB4-AD6C-D835-5C6C-E5902FF96BCE}"/>
              </a:ext>
            </a:extLst>
          </p:cNvPr>
          <p:cNvSpPr>
            <a:spLocks noGrp="1"/>
          </p:cNvSpPr>
          <p:nvPr>
            <p:ph idx="1"/>
          </p:nvPr>
        </p:nvSpPr>
        <p:spPr>
          <a:xfrm>
            <a:off x="590719" y="2330505"/>
            <a:ext cx="4559425" cy="3979585"/>
          </a:xfrm>
        </p:spPr>
        <p:txBody>
          <a:bodyPr anchor="ctr">
            <a:normAutofit/>
          </a:bodyPr>
          <a:lstStyle/>
          <a:p>
            <a:r>
              <a:rPr lang="en-US" sz="2000" dirty="0"/>
              <a:t>Introduction to Data Governance</a:t>
            </a:r>
          </a:p>
          <a:p>
            <a:r>
              <a:rPr lang="en-US" sz="2000" dirty="0"/>
              <a:t>The Fundamentals of Data Governance</a:t>
            </a:r>
          </a:p>
          <a:p>
            <a:pPr lvl="1"/>
            <a:r>
              <a:rPr lang="en-US" sz="2000" dirty="0"/>
              <a:t>A Pathway to Effective Management</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tyscape with many icons&#10;&#10;Description automatically generated">
            <a:extLst>
              <a:ext uri="{FF2B5EF4-FFF2-40B4-BE49-F238E27FC236}">
                <a16:creationId xmlns:a16="http://schemas.microsoft.com/office/drawing/2014/main" id="{76570787-ECE4-EE38-1FBC-78BAC3317B8C}"/>
              </a:ext>
            </a:extLst>
          </p:cNvPr>
          <p:cNvPicPr>
            <a:picLocks noChangeAspect="1"/>
          </p:cNvPicPr>
          <p:nvPr/>
        </p:nvPicPr>
        <p:blipFill rotWithShape="1">
          <a:blip r:embed="rId3">
            <a:extLst>
              <a:ext uri="{28A0092B-C50C-407E-A947-70E740481C1C}">
                <a14:useLocalDpi xmlns:a14="http://schemas.microsoft.com/office/drawing/2010/main" val="0"/>
              </a:ext>
            </a:extLst>
          </a:blip>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3115806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8D40C-43D1-D2F8-2F5D-8EAE7F651AA8}"/>
              </a:ext>
            </a:extLst>
          </p:cNvPr>
          <p:cNvSpPr>
            <a:spLocks noGrp="1"/>
          </p:cNvSpPr>
          <p:nvPr>
            <p:ph type="title"/>
          </p:nvPr>
        </p:nvSpPr>
        <p:spPr>
          <a:xfrm>
            <a:off x="7239014" y="525982"/>
            <a:ext cx="4282983" cy="1200361"/>
          </a:xfrm>
        </p:spPr>
        <p:txBody>
          <a:bodyPr anchor="b">
            <a:normAutofit/>
          </a:bodyPr>
          <a:lstStyle/>
          <a:p>
            <a:r>
              <a:rPr lang="en-US" sz="3600"/>
              <a:t>The Core Principles of Data Governance</a:t>
            </a:r>
            <a:endParaRPr lang="en-GB" sz="3600"/>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icons on a wall&#10;&#10;Description automatically generated">
            <a:extLst>
              <a:ext uri="{FF2B5EF4-FFF2-40B4-BE49-F238E27FC236}">
                <a16:creationId xmlns:a16="http://schemas.microsoft.com/office/drawing/2014/main" id="{7F4E39B0-43C9-8CD9-0954-492B2458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44" y="1701545"/>
            <a:ext cx="5628018" cy="3222040"/>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45DD35-E409-5F3D-85BF-478BE0383167}"/>
              </a:ext>
            </a:extLst>
          </p:cNvPr>
          <p:cNvSpPr>
            <a:spLocks noGrp="1"/>
          </p:cNvSpPr>
          <p:nvPr>
            <p:ph idx="1"/>
          </p:nvPr>
        </p:nvSpPr>
        <p:spPr>
          <a:xfrm>
            <a:off x="7239012" y="2031101"/>
            <a:ext cx="4282984" cy="3511943"/>
          </a:xfrm>
        </p:spPr>
        <p:txBody>
          <a:bodyPr anchor="ctr">
            <a:normAutofit/>
          </a:bodyPr>
          <a:lstStyle/>
          <a:p>
            <a:endParaRPr lang="en-US" sz="1800" dirty="0"/>
          </a:p>
          <a:p>
            <a:r>
              <a:rPr lang="en-US" sz="1800" dirty="0"/>
              <a:t>Core Principles of Effective Data Governance</a:t>
            </a:r>
          </a:p>
          <a:p>
            <a:pPr lvl="1"/>
            <a:r>
              <a:rPr lang="en-US" sz="1800" dirty="0"/>
              <a:t>Data Stewardship and Ownership</a:t>
            </a:r>
          </a:p>
          <a:p>
            <a:pPr lvl="1"/>
            <a:r>
              <a:rPr lang="en-US" sz="1800" dirty="0"/>
              <a:t>Data Quality</a:t>
            </a:r>
          </a:p>
          <a:p>
            <a:pPr lvl="1"/>
            <a:r>
              <a:rPr lang="en-US" sz="1800" dirty="0"/>
              <a:t>Data Security and Privacy</a:t>
            </a:r>
          </a:p>
          <a:p>
            <a:endParaRPr lang="en-GB" sz="1800" dirty="0"/>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08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5BD1-D322-5CBB-F33C-AAA96C1B49A0}"/>
              </a:ext>
            </a:extLst>
          </p:cNvPr>
          <p:cNvSpPr>
            <a:spLocks noGrp="1"/>
          </p:cNvSpPr>
          <p:nvPr>
            <p:ph type="title"/>
          </p:nvPr>
        </p:nvSpPr>
        <p:spPr/>
        <p:txBody>
          <a:bodyPr/>
          <a:lstStyle/>
          <a:p>
            <a:r>
              <a:rPr lang="en-US" dirty="0"/>
              <a:t>Ensuring Compliance and Promoting Transparency</a:t>
            </a:r>
            <a:endParaRPr lang="en-GB" dirty="0"/>
          </a:p>
        </p:txBody>
      </p:sp>
      <p:sp>
        <p:nvSpPr>
          <p:cNvPr id="3" name="Content Placeholder 2">
            <a:extLst>
              <a:ext uri="{FF2B5EF4-FFF2-40B4-BE49-F238E27FC236}">
                <a16:creationId xmlns:a16="http://schemas.microsoft.com/office/drawing/2014/main" id="{B123F0C9-427F-9A3F-E9DB-026A63D99CDA}"/>
              </a:ext>
            </a:extLst>
          </p:cNvPr>
          <p:cNvSpPr>
            <a:spLocks noGrp="1"/>
          </p:cNvSpPr>
          <p:nvPr>
            <p:ph idx="1"/>
          </p:nvPr>
        </p:nvSpPr>
        <p:spPr/>
        <p:txBody>
          <a:bodyPr>
            <a:normAutofit/>
          </a:bodyPr>
          <a:lstStyle/>
          <a:p>
            <a:r>
              <a:rPr lang="en-US" dirty="0"/>
              <a:t>Sustaining Governance: Compliance and Transparency</a:t>
            </a:r>
          </a:p>
          <a:p>
            <a:r>
              <a:rPr lang="en-US" dirty="0"/>
              <a:t>Data Lifecycle Management</a:t>
            </a:r>
          </a:p>
          <a:p>
            <a:pPr lvl="1"/>
            <a:r>
              <a:rPr lang="en-US" dirty="0"/>
              <a:t>Regulatory Compliance</a:t>
            </a:r>
          </a:p>
          <a:p>
            <a:pPr lvl="1"/>
            <a:r>
              <a:rPr lang="en-US" dirty="0"/>
              <a:t>Transparency and Accountability</a:t>
            </a:r>
          </a:p>
          <a:p>
            <a:pPr lvl="1"/>
            <a:r>
              <a:rPr lang="en-US" dirty="0"/>
              <a:t>Collaboration and Communication</a:t>
            </a:r>
          </a:p>
          <a:p>
            <a:endParaRPr lang="en-US" dirty="0"/>
          </a:p>
        </p:txBody>
      </p:sp>
    </p:spTree>
    <p:extLst>
      <p:ext uri="{BB962C8B-B14F-4D97-AF65-F5344CB8AC3E}">
        <p14:creationId xmlns:p14="http://schemas.microsoft.com/office/powerpoint/2010/main" val="213248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A0071C-55C1-2754-F505-D3A3F6F7903D}"/>
              </a:ext>
            </a:extLst>
          </p:cNvPr>
          <p:cNvSpPr>
            <a:spLocks noGrp="1"/>
          </p:cNvSpPr>
          <p:nvPr>
            <p:ph type="title"/>
          </p:nvPr>
        </p:nvSpPr>
        <p:spPr>
          <a:xfrm>
            <a:off x="914400" y="1371600"/>
            <a:ext cx="4079987" cy="1314443"/>
          </a:xfrm>
        </p:spPr>
        <p:txBody>
          <a:bodyPr vert="horz" lIns="91440" tIns="45720" rIns="91440" bIns="45720" rtlCol="0" anchor="t">
            <a:normAutofit/>
          </a:bodyPr>
          <a:lstStyle/>
          <a:p>
            <a:pPr>
              <a:lnSpc>
                <a:spcPct val="100000"/>
              </a:lnSpc>
            </a:pPr>
            <a:r>
              <a:rPr lang="en-US" sz="4000" kern="1200">
                <a:solidFill>
                  <a:schemeClr val="tx1"/>
                </a:solidFill>
                <a:latin typeface="+mj-lt"/>
                <a:ea typeface="+mj-ea"/>
                <a:cs typeface="+mj-cs"/>
              </a:rPr>
              <a:t>Agenda</a:t>
            </a:r>
          </a:p>
        </p:txBody>
      </p:sp>
      <p:sp>
        <p:nvSpPr>
          <p:cNvPr id="4" name="Content Placeholder 3">
            <a:extLst>
              <a:ext uri="{FF2B5EF4-FFF2-40B4-BE49-F238E27FC236}">
                <a16:creationId xmlns:a16="http://schemas.microsoft.com/office/drawing/2014/main" id="{B40E94F3-2D10-B6B9-9420-E57D6B4A02A8}"/>
              </a:ext>
            </a:extLst>
          </p:cNvPr>
          <p:cNvSpPr>
            <a:spLocks noGrp="1"/>
          </p:cNvSpPr>
          <p:nvPr>
            <p:ph sz="half" idx="2"/>
          </p:nvPr>
        </p:nvSpPr>
        <p:spPr>
          <a:xfrm>
            <a:off x="914400" y="2853369"/>
            <a:ext cx="4079988" cy="3088460"/>
          </a:xfrm>
        </p:spPr>
        <p:txBody>
          <a:bodyPr vert="horz" lIns="91440" tIns="45720" rIns="91440" bIns="45720" rtlCol="0">
            <a:normAutofit/>
          </a:bodyPr>
          <a:lstStyle/>
          <a:p>
            <a:pPr indent="0">
              <a:lnSpc>
                <a:spcPct val="110000"/>
              </a:lnSpc>
              <a:buSzPct val="87000"/>
            </a:pPr>
            <a:r>
              <a:rPr lang="en-US" sz="1800"/>
              <a:t>Introduction
Security, Governance, and Ethics
Data Security Challenges
Data Governance
Technology and Tools
Case Studies
Conclusion</a:t>
            </a:r>
          </a:p>
        </p:txBody>
      </p:sp>
      <p:pic>
        <p:nvPicPr>
          <p:cNvPr id="5" name="Content Placeholder 4" descr="Big data internet technology">
            <a:extLst>
              <a:ext uri="{FF2B5EF4-FFF2-40B4-BE49-F238E27FC236}">
                <a16:creationId xmlns:a16="http://schemas.microsoft.com/office/drawing/2014/main" id="{F462CC21-75B1-40D8-A755-5F8F04901913}"/>
              </a:ext>
            </a:extLst>
          </p:cNvPr>
          <p:cNvPicPr>
            <a:picLocks noGrp="1" noChangeAspect="1"/>
          </p:cNvPicPr>
          <p:nvPr>
            <p:ph sz="half" idx="1"/>
          </p:nvPr>
        </p:nvPicPr>
        <p:blipFill>
          <a:blip r:embed="rId2"/>
          <a:stretch>
            <a:fillRect/>
          </a:stretch>
        </p:blipFill>
        <p:spPr>
          <a:xfrm>
            <a:off x="5863018" y="643467"/>
            <a:ext cx="5571065" cy="5571065"/>
          </a:xfrm>
          <a:prstGeom prst="rect">
            <a:avLst/>
          </a:prstGeom>
        </p:spPr>
      </p:pic>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597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Content Placeholder 3" descr="Wrench over a keyboard of laptop.">
            <a:extLst>
              <a:ext uri="{FF2B5EF4-FFF2-40B4-BE49-F238E27FC236}">
                <a16:creationId xmlns:a16="http://schemas.microsoft.com/office/drawing/2014/main" id="{0ECA00D6-3C78-4EF9-B7CA-87636721C9CE}"/>
              </a:ext>
            </a:extLst>
          </p:cNvPr>
          <p:cNvPicPr>
            <a:picLocks noGrp="1" noChangeAspect="1"/>
          </p:cNvPicPr>
          <p:nvPr>
            <p:ph idx="1"/>
          </p:nvPr>
        </p:nvPicPr>
        <p:blipFill rotWithShape="1">
          <a:blip r:embed="rId3"/>
          <a:srcRect t="8539" b="7192"/>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F3ABFDF7-2B6A-CC9A-3474-C3331F6779B4}"/>
              </a:ext>
            </a:extLst>
          </p:cNvPr>
          <p:cNvSpPr>
            <a:spLocks noGrp="1"/>
          </p:cNvSpPr>
          <p:nvPr>
            <p:ph type="title"/>
          </p:nvPr>
        </p:nvSpPr>
        <p:spPr>
          <a:xfrm>
            <a:off x="356615" y="5863030"/>
            <a:ext cx="7955280" cy="870008"/>
          </a:xfrm>
        </p:spPr>
        <p:txBody>
          <a:bodyPr vert="horz" lIns="91440" tIns="45720" rIns="91440" bIns="45720" rtlCol="0" anchor="ctr">
            <a:normAutofit/>
          </a:bodyPr>
          <a:lstStyle/>
          <a:p>
            <a:pPr>
              <a:lnSpc>
                <a:spcPct val="100000"/>
              </a:lnSpc>
            </a:pPr>
            <a:r>
              <a:rPr lang="en-US" sz="3600"/>
              <a:t>Technology and Tools</a:t>
            </a:r>
          </a:p>
        </p:txBody>
      </p:sp>
      <p:cxnSp>
        <p:nvCxnSpPr>
          <p:cNvPr id="15" name="Straight Connector 14">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5277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A5DC-90A1-387E-502A-618D18C022D0}"/>
              </a:ext>
            </a:extLst>
          </p:cNvPr>
          <p:cNvSpPr>
            <a:spLocks noGrp="1"/>
          </p:cNvSpPr>
          <p:nvPr>
            <p:ph type="title"/>
          </p:nvPr>
        </p:nvSpPr>
        <p:spPr/>
        <p:txBody>
          <a:bodyPr/>
          <a:lstStyle/>
          <a:p>
            <a:r>
              <a:rPr lang="en-US" dirty="0"/>
              <a:t>What is Purview</a:t>
            </a:r>
            <a:endParaRPr lang="en-GB" dirty="0"/>
          </a:p>
        </p:txBody>
      </p:sp>
      <p:pic>
        <p:nvPicPr>
          <p:cNvPr id="4" name="Content Placeholder 3" descr="Screenshot of the Microsoft Purview governance portal displaying the data map, data catalog, and data estate insights.">
            <a:extLst>
              <a:ext uri="{FF2B5EF4-FFF2-40B4-BE49-F238E27FC236}">
                <a16:creationId xmlns:a16="http://schemas.microsoft.com/office/drawing/2014/main" id="{7733009D-DA16-FE58-C4B6-4347A1B4E726}"/>
              </a:ext>
            </a:extLst>
          </p:cNvPr>
          <p:cNvPicPr>
            <a:picLocks noGrp="1" noChangeAspect="1"/>
          </p:cNvPicPr>
          <p:nvPr>
            <p:ph idx="1"/>
          </p:nvPr>
        </p:nvPicPr>
        <p:blipFill rotWithShape="1">
          <a:blip r:embed="rId3"/>
          <a:srcRect l="-3657" r="-3657"/>
          <a:stretch/>
        </p:blipFill>
        <p:spPr>
          <a:xfrm>
            <a:off x="838200" y="1995277"/>
            <a:ext cx="10515600" cy="4012033"/>
          </a:xfrm>
          <a:prstGeom prst="rect">
            <a:avLst/>
          </a:prstGeom>
        </p:spPr>
      </p:pic>
    </p:spTree>
    <p:extLst>
      <p:ext uri="{BB962C8B-B14F-4D97-AF65-F5344CB8AC3E}">
        <p14:creationId xmlns:p14="http://schemas.microsoft.com/office/powerpoint/2010/main" val="51530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ED65E-35B5-7C08-E389-6AF5EBBB35A5}"/>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How Microsoft Purview Works</a:t>
            </a:r>
            <a:endParaRPr lang="en-GB" sz="4000">
              <a:solidFill>
                <a:srgbClr val="FFFFFF"/>
              </a:solidFill>
            </a:endParaRPr>
          </a:p>
        </p:txBody>
      </p:sp>
      <p:graphicFrame>
        <p:nvGraphicFramePr>
          <p:cNvPr id="5" name="Content Placeholder 2">
            <a:extLst>
              <a:ext uri="{FF2B5EF4-FFF2-40B4-BE49-F238E27FC236}">
                <a16:creationId xmlns:a16="http://schemas.microsoft.com/office/drawing/2014/main" id="{2C5F9E06-6360-0DC9-E533-C392F400E123}"/>
              </a:ext>
            </a:extLst>
          </p:cNvPr>
          <p:cNvGraphicFramePr>
            <a:graphicFrameLocks noGrp="1"/>
          </p:cNvGraphicFramePr>
          <p:nvPr>
            <p:ph idx="1"/>
            <p:extLst>
              <p:ext uri="{D42A27DB-BD31-4B8C-83A1-F6EECF244321}">
                <p14:modId xmlns:p14="http://schemas.microsoft.com/office/powerpoint/2010/main" val="425841113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942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8C56068-4E95-7AF2-6AC1-CE01AB90F95C}"/>
              </a:ext>
            </a:extLst>
          </p:cNvPr>
          <p:cNvPicPr>
            <a:picLocks noGrp="1" noChangeAspect="1"/>
          </p:cNvPicPr>
          <p:nvPr>
            <p:ph idx="1"/>
          </p:nvPr>
        </p:nvPicPr>
        <p:blipFill>
          <a:blip r:embed="rId2"/>
          <a:stretch>
            <a:fillRect/>
          </a:stretch>
        </p:blipFill>
        <p:spPr>
          <a:xfrm>
            <a:off x="643467" y="798153"/>
            <a:ext cx="10905066" cy="5261692"/>
          </a:xfrm>
          <a:prstGeom prst="rect">
            <a:avLst/>
          </a:prstGeom>
        </p:spPr>
      </p:pic>
    </p:spTree>
    <p:extLst>
      <p:ext uri="{BB962C8B-B14F-4D97-AF65-F5344CB8AC3E}">
        <p14:creationId xmlns:p14="http://schemas.microsoft.com/office/powerpoint/2010/main" val="3160507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42A7EB1-2984-4C0D-DCBC-DECD9B3975A9}"/>
              </a:ext>
            </a:extLst>
          </p:cNvPr>
          <p:cNvPicPr>
            <a:picLocks noGrp="1" noChangeAspect="1"/>
          </p:cNvPicPr>
          <p:nvPr>
            <p:ph idx="1"/>
          </p:nvPr>
        </p:nvPicPr>
        <p:blipFill>
          <a:blip r:embed="rId2"/>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033298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1214B-6166-0F32-8960-F5E43FBA1327}"/>
              </a:ext>
            </a:extLst>
          </p:cNvPr>
          <p:cNvSpPr>
            <a:spLocks noGrp="1"/>
          </p:cNvSpPr>
          <p:nvPr>
            <p:ph type="title"/>
          </p:nvPr>
        </p:nvSpPr>
        <p:spPr>
          <a:xfrm>
            <a:off x="835155" y="525195"/>
            <a:ext cx="3986155" cy="2806506"/>
          </a:xfrm>
        </p:spPr>
        <p:txBody>
          <a:bodyPr anchor="b">
            <a:normAutofit/>
          </a:bodyPr>
          <a:lstStyle/>
          <a:p>
            <a:r>
              <a:rPr lang="en-US" sz="4000" dirty="0"/>
              <a:t>Data Catalog</a:t>
            </a:r>
            <a:endParaRPr lang="en-GB" sz="4000" dirty="0"/>
          </a:p>
        </p:txBody>
      </p:sp>
      <p:pic>
        <p:nvPicPr>
          <p:cNvPr id="5" name="Picture 4">
            <a:extLst>
              <a:ext uri="{FF2B5EF4-FFF2-40B4-BE49-F238E27FC236}">
                <a16:creationId xmlns:a16="http://schemas.microsoft.com/office/drawing/2014/main" id="{7E757433-A163-74A9-4DF9-CADBFC7E739C}"/>
              </a:ext>
            </a:extLst>
          </p:cNvPr>
          <p:cNvPicPr>
            <a:picLocks noChangeAspect="1"/>
          </p:cNvPicPr>
          <p:nvPr/>
        </p:nvPicPr>
        <p:blipFill rotWithShape="1">
          <a:blip r:embed="rId3"/>
          <a:srcRect t="6132" r="1" b="17558"/>
          <a:stretch/>
        </p:blipFill>
        <p:spPr>
          <a:xfrm>
            <a:off x="5186554" y="163646"/>
            <a:ext cx="6806703" cy="2623097"/>
          </a:xfrm>
          <a:prstGeom prst="rect">
            <a:avLst/>
          </a:prstGeom>
        </p:spPr>
      </p:pic>
      <p:sp>
        <p:nvSpPr>
          <p:cNvPr id="3" name="Content Placeholder 2">
            <a:extLst>
              <a:ext uri="{FF2B5EF4-FFF2-40B4-BE49-F238E27FC236}">
                <a16:creationId xmlns:a16="http://schemas.microsoft.com/office/drawing/2014/main" id="{1373C765-2F9F-540C-0F87-DDB705EAC531}"/>
              </a:ext>
            </a:extLst>
          </p:cNvPr>
          <p:cNvSpPr>
            <a:spLocks noGrp="1"/>
          </p:cNvSpPr>
          <p:nvPr>
            <p:ph idx="1"/>
          </p:nvPr>
        </p:nvSpPr>
        <p:spPr>
          <a:xfrm>
            <a:off x="835155" y="3526300"/>
            <a:ext cx="3986155" cy="2588458"/>
          </a:xfrm>
        </p:spPr>
        <p:txBody>
          <a:bodyPr>
            <a:normAutofit/>
          </a:bodyPr>
          <a:lstStyle/>
          <a:p>
            <a:endParaRPr lang="en-GB" sz="2000"/>
          </a:p>
        </p:txBody>
      </p:sp>
      <p:pic>
        <p:nvPicPr>
          <p:cNvPr id="7" name="Picture 6">
            <a:extLst>
              <a:ext uri="{FF2B5EF4-FFF2-40B4-BE49-F238E27FC236}">
                <a16:creationId xmlns:a16="http://schemas.microsoft.com/office/drawing/2014/main" id="{159F4190-B3BB-6367-88B3-96E986082E08}"/>
              </a:ext>
            </a:extLst>
          </p:cNvPr>
          <p:cNvPicPr>
            <a:picLocks noChangeAspect="1"/>
          </p:cNvPicPr>
          <p:nvPr/>
        </p:nvPicPr>
        <p:blipFill rotWithShape="1">
          <a:blip r:embed="rId4"/>
          <a:srcRect r="13" b="3"/>
          <a:stretch/>
        </p:blipFill>
        <p:spPr>
          <a:xfrm>
            <a:off x="5186554" y="2956875"/>
            <a:ext cx="6806703" cy="3352653"/>
          </a:xfrm>
          <a:prstGeom prst="rect">
            <a:avLst/>
          </a:prstGeom>
        </p:spPr>
      </p:pic>
    </p:spTree>
    <p:extLst>
      <p:ext uri="{BB962C8B-B14F-4D97-AF65-F5344CB8AC3E}">
        <p14:creationId xmlns:p14="http://schemas.microsoft.com/office/powerpoint/2010/main" val="2732320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AEF01-3416-920D-2C25-7AF84CFDC121}"/>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Use cases</a:t>
            </a:r>
            <a:endParaRPr lang="en-GB" sz="4000">
              <a:solidFill>
                <a:srgbClr val="FFFFFF"/>
              </a:solidFill>
            </a:endParaRPr>
          </a:p>
        </p:txBody>
      </p:sp>
      <p:graphicFrame>
        <p:nvGraphicFramePr>
          <p:cNvPr id="5" name="Content Placeholder 2">
            <a:extLst>
              <a:ext uri="{FF2B5EF4-FFF2-40B4-BE49-F238E27FC236}">
                <a16:creationId xmlns:a16="http://schemas.microsoft.com/office/drawing/2014/main" id="{14FE2477-4B92-1208-EDC6-71444D228FC2}"/>
              </a:ext>
            </a:extLst>
          </p:cNvPr>
          <p:cNvGraphicFramePr>
            <a:graphicFrameLocks noGrp="1"/>
          </p:cNvGraphicFramePr>
          <p:nvPr>
            <p:ph idx="1"/>
            <p:extLst>
              <p:ext uri="{D42A27DB-BD31-4B8C-83A1-F6EECF244321}">
                <p14:modId xmlns:p14="http://schemas.microsoft.com/office/powerpoint/2010/main" val="114381337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715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77CD-FD0B-8E98-907B-B5E04D956935}"/>
              </a:ext>
            </a:extLst>
          </p:cNvPr>
          <p:cNvSpPr>
            <a:spLocks noGrp="1"/>
          </p:cNvSpPr>
          <p:nvPr>
            <p:ph type="title"/>
          </p:nvPr>
        </p:nvSpPr>
        <p:spPr/>
        <p:txBody>
          <a:bodyPr/>
          <a:lstStyle/>
          <a:p>
            <a:r>
              <a:rPr lang="en-US" dirty="0"/>
              <a:t>Other technologies</a:t>
            </a:r>
            <a:endParaRPr lang="en-GB" dirty="0"/>
          </a:p>
        </p:txBody>
      </p:sp>
      <p:sp>
        <p:nvSpPr>
          <p:cNvPr id="3" name="Content Placeholder 2">
            <a:extLst>
              <a:ext uri="{FF2B5EF4-FFF2-40B4-BE49-F238E27FC236}">
                <a16:creationId xmlns:a16="http://schemas.microsoft.com/office/drawing/2014/main" id="{8AE84339-877E-9085-EFA2-8E806AC85C89}"/>
              </a:ext>
            </a:extLst>
          </p:cNvPr>
          <p:cNvSpPr>
            <a:spLocks noGrp="1"/>
          </p:cNvSpPr>
          <p:nvPr>
            <p:ph idx="1"/>
          </p:nvPr>
        </p:nvSpPr>
        <p:spPr/>
        <p:txBody>
          <a:bodyPr/>
          <a:lstStyle/>
          <a:p>
            <a:r>
              <a:rPr lang="en-US" dirty="0"/>
              <a:t>Microsoft Defender</a:t>
            </a:r>
          </a:p>
          <a:p>
            <a:r>
              <a:rPr lang="en-US" dirty="0"/>
              <a:t>Microsoft Sentinel</a:t>
            </a:r>
            <a:endParaRPr lang="en-GB" dirty="0"/>
          </a:p>
        </p:txBody>
      </p:sp>
    </p:spTree>
    <p:extLst>
      <p:ext uri="{BB962C8B-B14F-4D97-AF65-F5344CB8AC3E}">
        <p14:creationId xmlns:p14="http://schemas.microsoft.com/office/powerpoint/2010/main" val="2598382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11C59-FC86-13C8-8AA5-1E0E7ADF7B16}"/>
              </a:ext>
            </a:extLst>
          </p:cNvPr>
          <p:cNvSpPr>
            <a:spLocks noGrp="1"/>
          </p:cNvSpPr>
          <p:nvPr>
            <p:ph type="title"/>
          </p:nvPr>
        </p:nvSpPr>
        <p:spPr>
          <a:xfrm>
            <a:off x="914400" y="1371600"/>
            <a:ext cx="4079987" cy="1314443"/>
          </a:xfrm>
        </p:spPr>
        <p:txBody>
          <a:bodyPr vert="horz" lIns="91440" tIns="45720" rIns="91440" bIns="45720" rtlCol="0" anchor="t">
            <a:normAutofit/>
          </a:bodyPr>
          <a:lstStyle/>
          <a:p>
            <a:r>
              <a:rPr lang="en-US" sz="2800" kern="1200" dirty="0">
                <a:solidFill>
                  <a:schemeClr val="tx1"/>
                </a:solidFill>
                <a:latin typeface="+mj-lt"/>
                <a:ea typeface="+mj-ea"/>
                <a:cs typeface="+mj-cs"/>
              </a:rPr>
              <a:t>Ethical Considerations in Data Handling and Management</a:t>
            </a:r>
          </a:p>
        </p:txBody>
      </p:sp>
      <p:sp>
        <p:nvSpPr>
          <p:cNvPr id="4" name="Content Placeholder 3">
            <a:extLst>
              <a:ext uri="{FF2B5EF4-FFF2-40B4-BE49-F238E27FC236}">
                <a16:creationId xmlns:a16="http://schemas.microsoft.com/office/drawing/2014/main" id="{EF66AB86-8894-1C30-AAA6-A074BED941FF}"/>
              </a:ext>
            </a:extLst>
          </p:cNvPr>
          <p:cNvSpPr>
            <a:spLocks noGrp="1"/>
          </p:cNvSpPr>
          <p:nvPr>
            <p:ph sz="half" idx="2"/>
          </p:nvPr>
        </p:nvSpPr>
        <p:spPr>
          <a:xfrm>
            <a:off x="914400" y="2853369"/>
            <a:ext cx="4079988" cy="3088460"/>
          </a:xfrm>
        </p:spPr>
        <p:txBody>
          <a:bodyPr vert="horz" lIns="91440" tIns="45720" rIns="91440" bIns="45720" rtlCol="0">
            <a:normAutofit/>
          </a:bodyPr>
          <a:lstStyle/>
          <a:p>
            <a:pPr>
              <a:lnSpc>
                <a:spcPct val="110000"/>
              </a:lnSpc>
              <a:buSzPct val="87000"/>
            </a:pPr>
            <a:r>
              <a:rPr lang="en-US" sz="1800" dirty="0"/>
              <a:t>Respecting individual autonomy beyond legal requirements: Privacy and Consent</a:t>
            </a:r>
          </a:p>
          <a:p>
            <a:pPr>
              <a:lnSpc>
                <a:spcPct val="110000"/>
              </a:lnSpc>
              <a:buSzPct val="87000"/>
            </a:pPr>
            <a:r>
              <a:rPr lang="en-US" sz="1800" dirty="0"/>
              <a:t>Commitment to accuracy for well-being and fairness: Data Accuracy and Quality</a:t>
            </a:r>
          </a:p>
          <a:p>
            <a:pPr>
              <a:lnSpc>
                <a:spcPct val="110000"/>
              </a:lnSpc>
              <a:buSzPct val="87000"/>
            </a:pPr>
            <a:r>
              <a:rPr lang="en-US" sz="1800" dirty="0"/>
              <a:t>Identifying and mitigating biases in data practices: Fairness and Non-Discrimination</a:t>
            </a:r>
          </a:p>
        </p:txBody>
      </p:sp>
      <p:pic>
        <p:nvPicPr>
          <p:cNvPr id="5" name="Content Placeholder 4" descr="Padlock on computer motherboard">
            <a:extLst>
              <a:ext uri="{FF2B5EF4-FFF2-40B4-BE49-F238E27FC236}">
                <a16:creationId xmlns:a16="http://schemas.microsoft.com/office/drawing/2014/main" id="{9644ABF6-8671-4473-98C7-DF4300065A7A}"/>
              </a:ext>
            </a:extLst>
          </p:cNvPr>
          <p:cNvPicPr>
            <a:picLocks noGrp="1" noChangeAspect="1"/>
          </p:cNvPicPr>
          <p:nvPr>
            <p:ph sz="half" idx="1"/>
          </p:nvPr>
        </p:nvPicPr>
        <p:blipFill>
          <a:blip r:embed="rId3"/>
          <a:stretch>
            <a:fillRect/>
          </a:stretch>
        </p:blipFill>
        <p:spPr>
          <a:xfrm>
            <a:off x="5748569" y="1493261"/>
            <a:ext cx="5799963" cy="3871476"/>
          </a:xfrm>
          <a:prstGeom prst="rect">
            <a:avLst/>
          </a:prstGeom>
        </p:spPr>
      </p:pic>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6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BB30A35-6141-CF56-A5B5-3E2CDAEA809A}"/>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4200" kern="1200" dirty="0">
                <a:solidFill>
                  <a:schemeClr val="tx1"/>
                </a:solidFill>
                <a:latin typeface="+mj-lt"/>
                <a:ea typeface="+mj-ea"/>
                <a:cs typeface="+mj-cs"/>
              </a:rPr>
              <a:t>Ethical Considerations in Data Handling and Management</a:t>
            </a:r>
            <a:br>
              <a:rPr lang="en-US" sz="4200" kern="1200" dirty="0">
                <a:solidFill>
                  <a:schemeClr val="tx1"/>
                </a:solidFill>
                <a:latin typeface="+mj-lt"/>
                <a:ea typeface="+mj-ea"/>
                <a:cs typeface="+mj-cs"/>
              </a:rPr>
            </a:br>
            <a:endParaRPr lang="en-US" sz="4200" kern="1200" dirty="0">
              <a:solidFill>
                <a:schemeClr val="tx1"/>
              </a:solidFill>
              <a:latin typeface="+mj-lt"/>
              <a:ea typeface="+mj-ea"/>
              <a:cs typeface="+mj-cs"/>
            </a:endParaRPr>
          </a:p>
        </p:txBody>
      </p:sp>
      <p:grpSp>
        <p:nvGrpSpPr>
          <p:cNvPr id="21"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Scales of Justice">
            <a:extLst>
              <a:ext uri="{FF2B5EF4-FFF2-40B4-BE49-F238E27FC236}">
                <a16:creationId xmlns:a16="http://schemas.microsoft.com/office/drawing/2014/main" id="{153D3AFB-3C83-8679-FEFC-80F7BEF0A21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89895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6E748-F16C-DF2A-CEA0-0745B5BCEBF5}"/>
              </a:ext>
            </a:extLst>
          </p:cNvPr>
          <p:cNvSpPr>
            <a:spLocks noGrp="1"/>
          </p:cNvSpPr>
          <p:nvPr>
            <p:ph type="title"/>
          </p:nvPr>
        </p:nvSpPr>
        <p:spPr>
          <a:xfrm>
            <a:off x="838200" y="1195697"/>
            <a:ext cx="3200400" cy="4238118"/>
          </a:xfrm>
        </p:spPr>
        <p:txBody>
          <a:bodyPr>
            <a:normAutofit/>
          </a:bodyPr>
          <a:lstStyle/>
          <a:p>
            <a:r>
              <a:rPr lang="en-US">
                <a:solidFill>
                  <a:schemeClr val="bg1"/>
                </a:solidFill>
              </a:rPr>
              <a:t>Introduction</a:t>
            </a:r>
            <a:endParaRPr lang="en-GB">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6729C826-F055-44FE-0257-9BFEDB39E92A}"/>
              </a:ext>
            </a:extLst>
          </p:cNvPr>
          <p:cNvGraphicFramePr>
            <a:graphicFrameLocks noGrp="1"/>
          </p:cNvGraphicFramePr>
          <p:nvPr>
            <p:ph idx="1"/>
            <p:extLst>
              <p:ext uri="{D42A27DB-BD31-4B8C-83A1-F6EECF244321}">
                <p14:modId xmlns:p14="http://schemas.microsoft.com/office/powerpoint/2010/main" val="120119821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007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B8F68D-8DEB-8378-C500-5DCA23EA6883}"/>
              </a:ext>
            </a:extLst>
          </p:cNvPr>
          <p:cNvSpPr>
            <a:spLocks noGrp="1"/>
          </p:cNvSpPr>
          <p:nvPr>
            <p:ph type="title"/>
          </p:nvPr>
        </p:nvSpPr>
        <p:spPr>
          <a:xfrm>
            <a:off x="838200" y="1195697"/>
            <a:ext cx="3200400" cy="4238118"/>
          </a:xfrm>
        </p:spPr>
        <p:txBody>
          <a:bodyPr>
            <a:normAutofit/>
          </a:bodyPr>
          <a:lstStyle/>
          <a:p>
            <a:r>
              <a:rPr lang="en-US" sz="3700">
                <a:solidFill>
                  <a:schemeClr val="bg1"/>
                </a:solidFill>
              </a:rPr>
              <a:t>Ethical Considerations in Data Handling and Management</a:t>
            </a:r>
            <a:endParaRPr lang="en-GB" sz="370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91BEE89E-76CF-6AB4-FC68-24689DF53563}"/>
              </a:ext>
            </a:extLst>
          </p:cNvPr>
          <p:cNvGraphicFramePr>
            <a:graphicFrameLocks noGrp="1"/>
          </p:cNvGraphicFramePr>
          <p:nvPr>
            <p:ph idx="1"/>
            <p:extLst>
              <p:ext uri="{D42A27DB-BD31-4B8C-83A1-F6EECF244321}">
                <p14:modId xmlns:p14="http://schemas.microsoft.com/office/powerpoint/2010/main" val="283966382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914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16B654-93D4-43D8-9B55-A58942A7EF25}"/>
              </a:ext>
            </a:extLst>
          </p:cNvPr>
          <p:cNvSpPr>
            <a:spLocks noGrp="1"/>
          </p:cNvSpPr>
          <p:nvPr>
            <p:ph type="title"/>
          </p:nvPr>
        </p:nvSpPr>
        <p:spPr>
          <a:xfrm>
            <a:off x="838200" y="1195697"/>
            <a:ext cx="3200400" cy="4238118"/>
          </a:xfrm>
        </p:spPr>
        <p:txBody>
          <a:bodyPr>
            <a:normAutofit/>
          </a:bodyPr>
          <a:lstStyle/>
          <a:p>
            <a:r>
              <a:rPr lang="en-US" sz="3700">
                <a:solidFill>
                  <a:schemeClr val="bg1"/>
                </a:solidFill>
              </a:rPr>
              <a:t>Building Trust: Transparency and Accountability in Data Practices</a:t>
            </a:r>
            <a:br>
              <a:rPr lang="en-US" sz="3700">
                <a:solidFill>
                  <a:schemeClr val="bg1"/>
                </a:solidFill>
              </a:rPr>
            </a:br>
            <a:endParaRPr lang="en-GB" sz="370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32D7A0B1-B305-D87E-E2F1-13923FA75CB8}"/>
              </a:ext>
            </a:extLst>
          </p:cNvPr>
          <p:cNvGraphicFramePr>
            <a:graphicFrameLocks noGrp="1"/>
          </p:cNvGraphicFramePr>
          <p:nvPr>
            <p:ph idx="1"/>
            <p:extLst>
              <p:ext uri="{D42A27DB-BD31-4B8C-83A1-F6EECF244321}">
                <p14:modId xmlns:p14="http://schemas.microsoft.com/office/powerpoint/2010/main" val="385576815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1563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tudy word concept background.">
            <a:extLst>
              <a:ext uri="{FF2B5EF4-FFF2-40B4-BE49-F238E27FC236}">
                <a16:creationId xmlns:a16="http://schemas.microsoft.com/office/drawing/2014/main" id="{6E6C7C11-DDD3-442C-9B7E-6A81CA83809F}"/>
              </a:ext>
            </a:extLst>
          </p:cNvPr>
          <p:cNvPicPr>
            <a:picLocks noGrp="1" noChangeAspect="1"/>
          </p:cNvPicPr>
          <p:nvPr>
            <p:ph idx="1"/>
          </p:nvPr>
        </p:nvPicPr>
        <p:blipFill rotWithShape="1">
          <a:blip r:embed="rId3">
            <a:alphaModFix amt="40000"/>
          </a:blip>
          <a:srcRect b="15732"/>
          <a:stretch/>
        </p:blipFill>
        <p:spPr>
          <a:xfrm>
            <a:off x="1" y="152"/>
            <a:ext cx="12192000" cy="6857848"/>
          </a:xfrm>
          <a:prstGeom prst="rect">
            <a:avLst/>
          </a:prstGeom>
        </p:spPr>
      </p:pic>
      <p:sp>
        <p:nvSpPr>
          <p:cNvPr id="2" name="Title 1">
            <a:extLst>
              <a:ext uri="{FF2B5EF4-FFF2-40B4-BE49-F238E27FC236}">
                <a16:creationId xmlns:a16="http://schemas.microsoft.com/office/drawing/2014/main" id="{4FA46C98-40FB-0F74-28FB-EB7696D9DEEA}"/>
              </a:ext>
            </a:extLst>
          </p:cNvPr>
          <p:cNvSpPr>
            <a:spLocks noGrp="1"/>
          </p:cNvSpPr>
          <p:nvPr>
            <p:ph type="title"/>
          </p:nvPr>
        </p:nvSpPr>
        <p:spPr>
          <a:xfrm>
            <a:off x="3855525" y="1371600"/>
            <a:ext cx="7461752" cy="2696866"/>
          </a:xfrm>
        </p:spPr>
        <p:txBody>
          <a:bodyPr vert="horz" lIns="91440" tIns="45720" rIns="91440" bIns="45720" rtlCol="0" anchor="t">
            <a:normAutofit/>
          </a:bodyPr>
          <a:lstStyle/>
          <a:p>
            <a:pPr algn="r">
              <a:lnSpc>
                <a:spcPct val="100000"/>
              </a:lnSpc>
            </a:pPr>
            <a:r>
              <a:rPr lang="en-US" sz="4000">
                <a:solidFill>
                  <a:srgbClr val="FFFFFF"/>
                </a:solidFill>
              </a:rPr>
              <a:t>Case Studies</a:t>
            </a:r>
          </a:p>
        </p:txBody>
      </p:sp>
      <p:cxnSp>
        <p:nvCxnSpPr>
          <p:cNvPr id="15" name="Straight Connector 14">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252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8302-1DAD-79DE-1116-77A8A7F848A2}"/>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Case Study Poll</a:t>
            </a:r>
          </a:p>
        </p:txBody>
      </p:sp>
      <p:sp>
        <p:nvSpPr>
          <p:cNvPr id="3" name="Content Placeholder 2">
            <a:extLst>
              <a:ext uri="{FF2B5EF4-FFF2-40B4-BE49-F238E27FC236}">
                <a16:creationId xmlns:a16="http://schemas.microsoft.com/office/drawing/2014/main" id="{1E8A00B3-904E-D2AC-2650-9B83FD8DC76A}"/>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I want you to rate the three cases studies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qr code on a blue background&#10;&#10;Description automatically generated">
            <a:extLst>
              <a:ext uri="{FF2B5EF4-FFF2-40B4-BE49-F238E27FC236}">
                <a16:creationId xmlns:a16="http://schemas.microsoft.com/office/drawing/2014/main" id="{6AE7C199-03A9-6EF6-93DC-551BCF273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678568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033F-1967-9BB8-9324-90C5087C877A}"/>
              </a:ext>
            </a:extLst>
          </p:cNvPr>
          <p:cNvSpPr>
            <a:spLocks noGrp="1"/>
          </p:cNvSpPr>
          <p:nvPr>
            <p:ph type="title"/>
          </p:nvPr>
        </p:nvSpPr>
        <p:spPr/>
        <p:txBody>
          <a:bodyPr>
            <a:normAutofit fontScale="90000"/>
          </a:bodyPr>
          <a:lstStyle/>
          <a:p>
            <a:r>
              <a:rPr lang="en-US" dirty="0"/>
              <a:t>Case Study 1 Ensuring Data Accuracy in Criminal Records</a:t>
            </a:r>
            <a:br>
              <a:rPr lang="en-US" dirty="0"/>
            </a:br>
            <a:endParaRPr lang="en-GB" dirty="0"/>
          </a:p>
        </p:txBody>
      </p:sp>
      <p:sp>
        <p:nvSpPr>
          <p:cNvPr id="3" name="Content Placeholder 2">
            <a:extLst>
              <a:ext uri="{FF2B5EF4-FFF2-40B4-BE49-F238E27FC236}">
                <a16:creationId xmlns:a16="http://schemas.microsoft.com/office/drawing/2014/main" id="{64C8AA64-78C3-43D7-74EC-CE1B927A6321}"/>
              </a:ext>
            </a:extLst>
          </p:cNvPr>
          <p:cNvSpPr>
            <a:spLocks noGrp="1"/>
          </p:cNvSpPr>
          <p:nvPr>
            <p:ph idx="1"/>
          </p:nvPr>
        </p:nvSpPr>
        <p:spPr/>
        <p:txBody>
          <a:bodyPr/>
          <a:lstStyle/>
          <a:p>
            <a:r>
              <a:rPr lang="en-US" dirty="0"/>
              <a:t>Ensuring Data Accuracy in Criminal Records</a:t>
            </a:r>
            <a:endParaRPr lang="en-GB" dirty="0"/>
          </a:p>
          <a:p>
            <a:pPr lvl="1"/>
            <a:r>
              <a:rPr lang="en-GB" dirty="0"/>
              <a:t>Audit reveals inaccuracies in criminal records database.</a:t>
            </a:r>
          </a:p>
          <a:p>
            <a:pPr lvl="1"/>
            <a:r>
              <a:rPr lang="en-GB" dirty="0"/>
              <a:t>Initiatives for improving data accuracy: verification software, routine data reviews, data literacy campaigns.</a:t>
            </a:r>
          </a:p>
          <a:p>
            <a:pPr lvl="1"/>
            <a:r>
              <a:rPr lang="en-GB" dirty="0"/>
              <a:t>Significant improvement in public trust and reduction in wrongful arrests.</a:t>
            </a:r>
          </a:p>
        </p:txBody>
      </p:sp>
    </p:spTree>
    <p:extLst>
      <p:ext uri="{BB962C8B-B14F-4D97-AF65-F5344CB8AC3E}">
        <p14:creationId xmlns:p14="http://schemas.microsoft.com/office/powerpoint/2010/main" val="2266584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503B7-F0C3-1744-B49F-E9C658E8920F}"/>
              </a:ext>
            </a:extLst>
          </p:cNvPr>
          <p:cNvSpPr>
            <a:spLocks noGrp="1"/>
          </p:cNvSpPr>
          <p:nvPr>
            <p:ph type="title"/>
          </p:nvPr>
        </p:nvSpPr>
        <p:spPr/>
        <p:txBody>
          <a:bodyPr/>
          <a:lstStyle/>
          <a:p>
            <a:r>
              <a:rPr lang="en-US" dirty="0"/>
              <a:t>Case Study 2: Predictive Policing</a:t>
            </a:r>
            <a:endParaRPr lang="en-GB" dirty="0"/>
          </a:p>
        </p:txBody>
      </p:sp>
      <p:sp>
        <p:nvSpPr>
          <p:cNvPr id="3" name="Content Placeholder 2">
            <a:extLst>
              <a:ext uri="{FF2B5EF4-FFF2-40B4-BE49-F238E27FC236}">
                <a16:creationId xmlns:a16="http://schemas.microsoft.com/office/drawing/2014/main" id="{2A6B649F-9AA7-7CBD-67B9-6884C3CF885C}"/>
              </a:ext>
            </a:extLst>
          </p:cNvPr>
          <p:cNvSpPr>
            <a:spLocks noGrp="1"/>
          </p:cNvSpPr>
          <p:nvPr>
            <p:ph idx="1"/>
          </p:nvPr>
        </p:nvSpPr>
        <p:spPr/>
        <p:txBody>
          <a:bodyPr/>
          <a:lstStyle/>
          <a:p>
            <a:r>
              <a:rPr lang="en-US" dirty="0"/>
              <a:t>Case Study 2: Balancing Privacy and Public Safety</a:t>
            </a:r>
          </a:p>
          <a:p>
            <a:pPr lvl="1"/>
            <a:r>
              <a:rPr lang="en-US" dirty="0"/>
              <a:t>Introduction of a predictive policing system.</a:t>
            </a:r>
          </a:p>
          <a:p>
            <a:pPr lvl="1"/>
            <a:r>
              <a:rPr lang="en-US" dirty="0"/>
              <a:t>Ethical review, transparent framework, and oversight mechanism implementation.</a:t>
            </a:r>
          </a:p>
          <a:p>
            <a:pPr lvl="1"/>
            <a:r>
              <a:rPr lang="en-US" dirty="0"/>
              <a:t>Success in deploying the system with community support.</a:t>
            </a:r>
            <a:endParaRPr lang="en-GB" dirty="0"/>
          </a:p>
        </p:txBody>
      </p:sp>
    </p:spTree>
    <p:extLst>
      <p:ext uri="{BB962C8B-B14F-4D97-AF65-F5344CB8AC3E}">
        <p14:creationId xmlns:p14="http://schemas.microsoft.com/office/powerpoint/2010/main" val="397240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AB2F-53F4-B21A-8C83-DAAACF3F78E8}"/>
              </a:ext>
            </a:extLst>
          </p:cNvPr>
          <p:cNvSpPr>
            <a:spLocks noGrp="1"/>
          </p:cNvSpPr>
          <p:nvPr>
            <p:ph type="title"/>
          </p:nvPr>
        </p:nvSpPr>
        <p:spPr/>
        <p:txBody>
          <a:bodyPr/>
          <a:lstStyle/>
          <a:p>
            <a:r>
              <a:rPr lang="en-US" dirty="0"/>
              <a:t>Case Study 3 The Community Sentinel Initiative</a:t>
            </a:r>
            <a:endParaRPr lang="en-GB" dirty="0"/>
          </a:p>
        </p:txBody>
      </p:sp>
      <p:sp>
        <p:nvSpPr>
          <p:cNvPr id="3" name="Content Placeholder 2">
            <a:extLst>
              <a:ext uri="{FF2B5EF4-FFF2-40B4-BE49-F238E27FC236}">
                <a16:creationId xmlns:a16="http://schemas.microsoft.com/office/drawing/2014/main" id="{0F00503C-E4F1-18F4-F969-AFF819BCF36D}"/>
              </a:ext>
            </a:extLst>
          </p:cNvPr>
          <p:cNvSpPr>
            <a:spLocks noGrp="1"/>
          </p:cNvSpPr>
          <p:nvPr>
            <p:ph idx="1"/>
          </p:nvPr>
        </p:nvSpPr>
        <p:spPr/>
        <p:txBody>
          <a:bodyPr>
            <a:normAutofit fontScale="85000" lnSpcReduction="20000"/>
          </a:bodyPr>
          <a:lstStyle/>
          <a:p>
            <a:r>
              <a:rPr lang="en-US" dirty="0"/>
              <a:t>Background:</a:t>
            </a:r>
          </a:p>
          <a:p>
            <a:pPr lvl="1"/>
            <a:r>
              <a:rPr lang="en-US" dirty="0"/>
              <a:t>Launched by Berry Wand.</a:t>
            </a:r>
          </a:p>
          <a:p>
            <a:pPr lvl="1"/>
            <a:r>
              <a:rPr lang="en-US" dirty="0"/>
              <a:t>Aims to use data to improve police-community relations.</a:t>
            </a:r>
          </a:p>
          <a:p>
            <a:r>
              <a:rPr lang="en-US" dirty="0"/>
              <a:t>Challenge:</a:t>
            </a:r>
          </a:p>
          <a:p>
            <a:pPr lvl="1"/>
            <a:r>
              <a:rPr lang="en-US" dirty="0"/>
              <a:t>Public perception of police was worsening.</a:t>
            </a:r>
          </a:p>
          <a:p>
            <a:pPr lvl="1"/>
            <a:r>
              <a:rPr lang="en-US" dirty="0"/>
              <a:t>Lack of engagement with community leaders.</a:t>
            </a:r>
          </a:p>
          <a:p>
            <a:pPr lvl="1"/>
            <a:r>
              <a:rPr lang="en-US" dirty="0"/>
              <a:t>Community sentiment data was underutilized.</a:t>
            </a:r>
          </a:p>
          <a:p>
            <a:r>
              <a:rPr lang="en-US" dirty="0"/>
              <a:t>Action:</a:t>
            </a:r>
          </a:p>
          <a:p>
            <a:pPr lvl="1"/>
            <a:r>
              <a:rPr lang="en-US" dirty="0"/>
              <a:t>Data-driven community outreach program developed.</a:t>
            </a:r>
          </a:p>
          <a:p>
            <a:pPr lvl="1"/>
            <a:r>
              <a:rPr lang="en-US" dirty="0"/>
              <a:t>Used data from community surveys, social sentiment analysis, and town halls.</a:t>
            </a:r>
          </a:p>
          <a:p>
            <a:r>
              <a:rPr lang="en-US" dirty="0"/>
              <a:t>Outcome:</a:t>
            </a:r>
          </a:p>
          <a:p>
            <a:pPr lvl="1"/>
            <a:r>
              <a:rPr lang="en-US" dirty="0"/>
              <a:t>Neighborhood watch programs created with data insights.</a:t>
            </a:r>
          </a:p>
          <a:p>
            <a:pPr lvl="1"/>
            <a:r>
              <a:rPr lang="en-US" dirty="0"/>
              <a:t>40% improvement in public trust.</a:t>
            </a:r>
          </a:p>
          <a:p>
            <a:pPr lvl="1"/>
            <a:r>
              <a:rPr lang="en-US" dirty="0"/>
              <a:t>Data collection model adopted by other cities.</a:t>
            </a:r>
            <a:endParaRPr lang="en-GB" dirty="0"/>
          </a:p>
        </p:txBody>
      </p:sp>
    </p:spTree>
    <p:extLst>
      <p:ext uri="{BB962C8B-B14F-4D97-AF65-F5344CB8AC3E}">
        <p14:creationId xmlns:p14="http://schemas.microsoft.com/office/powerpoint/2010/main" val="4085123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C4EC46-EC6F-A0A9-36BF-531F5C82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 y="-5"/>
            <a:ext cx="5197641" cy="6857997"/>
          </a:xfrm>
          <a:prstGeom prst="rect">
            <a:avLst/>
          </a:prstGeom>
          <a:gradFill>
            <a:gsLst>
              <a:gs pos="0">
                <a:srgbClr val="215F9A"/>
              </a:gs>
              <a:gs pos="97899">
                <a:schemeClr val="accent3">
                  <a:lumMod val="60000"/>
                  <a:lumOff val="40000"/>
                </a:schemeClr>
              </a:gs>
              <a:gs pos="74000">
                <a:schemeClr val="accent3"/>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3763C0-6092-3B3C-822A-21E174E3A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0"/>
            <a:ext cx="4608950" cy="6872675"/>
          </a:xfrm>
          <a:prstGeom prst="rect">
            <a:avLst/>
          </a:prstGeom>
          <a:gradFill flip="none" rotWithShape="1">
            <a:gsLst>
              <a:gs pos="0">
                <a:srgbClr val="163E64">
                  <a:alpha val="59000"/>
                </a:srgbClr>
              </a:gs>
              <a:gs pos="69000">
                <a:srgbClr val="215F9A">
                  <a:alpha val="0"/>
                </a:srgb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E73ECF4C-E69F-6282-6E46-2C8F2CBCA211}"/>
              </a:ext>
            </a:extLst>
          </p:cNvPr>
          <p:cNvPicPr>
            <a:picLocks noChangeAspect="1"/>
          </p:cNvPicPr>
          <p:nvPr/>
        </p:nvPicPr>
        <p:blipFill rotWithShape="1">
          <a:blip r:embed="rId2">
            <a:alphaModFix amt="80000"/>
          </a:blip>
          <a:srcRect l="13229" r="44140" b="-446"/>
          <a:stretch/>
        </p:blipFill>
        <p:spPr>
          <a:xfrm>
            <a:off x="20" y="-14687"/>
            <a:ext cx="5197615" cy="6857998"/>
          </a:xfrm>
          <a:prstGeom prst="rect">
            <a:avLst/>
          </a:prstGeom>
        </p:spPr>
      </p:pic>
      <p:sp>
        <p:nvSpPr>
          <p:cNvPr id="13" name="Rectangle 12">
            <a:extLst>
              <a:ext uri="{FF2B5EF4-FFF2-40B4-BE49-F238E27FC236}">
                <a16:creationId xmlns:a16="http://schemas.microsoft.com/office/drawing/2014/main" id="{D4ECF21D-729A-005C-E880-CA278A4F4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6570"/>
            <a:ext cx="5197642" cy="4486105"/>
          </a:xfrm>
          <a:prstGeom prst="rect">
            <a:avLst/>
          </a:prstGeom>
          <a:gradFill flip="none" rotWithShape="1">
            <a:gsLst>
              <a:gs pos="11000">
                <a:schemeClr val="accent2"/>
              </a:gs>
              <a:gs pos="71000">
                <a:schemeClr val="accent2">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EDAEA2-865D-E67C-A774-2FD2DD4A2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3227"/>
            <a:ext cx="5197642" cy="4259448"/>
          </a:xfrm>
          <a:prstGeom prst="rect">
            <a:avLst/>
          </a:prstGeom>
          <a:gradFill flip="none" rotWithShape="1">
            <a:gsLst>
              <a:gs pos="2101">
                <a:schemeClr val="accent5">
                  <a:lumMod val="75000"/>
                </a:schemeClr>
              </a:gs>
              <a:gs pos="31000">
                <a:schemeClr val="accent5">
                  <a:alpha val="66000"/>
                </a:schemeClr>
              </a:gs>
              <a:gs pos="71000">
                <a:schemeClr val="accent2">
                  <a:alpha val="0"/>
                </a:schemeClr>
              </a:gs>
            </a:gsLst>
            <a:lin ang="17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6E748-F16C-DF2A-CEA0-0745B5BCEBF5}"/>
              </a:ext>
            </a:extLst>
          </p:cNvPr>
          <p:cNvSpPr>
            <a:spLocks noGrp="1"/>
          </p:cNvSpPr>
          <p:nvPr>
            <p:ph type="title"/>
          </p:nvPr>
        </p:nvSpPr>
        <p:spPr>
          <a:xfrm>
            <a:off x="515815" y="4021743"/>
            <a:ext cx="3999542" cy="2235074"/>
          </a:xfrm>
        </p:spPr>
        <p:txBody>
          <a:bodyPr anchor="b">
            <a:normAutofit/>
          </a:bodyPr>
          <a:lstStyle/>
          <a:p>
            <a:r>
              <a:rPr lang="en-US" sz="4000">
                <a:solidFill>
                  <a:srgbClr val="FFFFFF"/>
                </a:solidFill>
              </a:rPr>
              <a:t>Summary</a:t>
            </a:r>
            <a:endParaRPr lang="en-GB" sz="4000">
              <a:solidFill>
                <a:srgbClr val="FFFFFF"/>
              </a:solidFill>
            </a:endParaRPr>
          </a:p>
        </p:txBody>
      </p:sp>
      <p:sp>
        <p:nvSpPr>
          <p:cNvPr id="3" name="Content Placeholder 2">
            <a:extLst>
              <a:ext uri="{FF2B5EF4-FFF2-40B4-BE49-F238E27FC236}">
                <a16:creationId xmlns:a16="http://schemas.microsoft.com/office/drawing/2014/main" id="{4BE5436C-3565-647D-D3DF-F7811C9FBF97}"/>
              </a:ext>
            </a:extLst>
          </p:cNvPr>
          <p:cNvSpPr>
            <a:spLocks noGrp="1"/>
          </p:cNvSpPr>
          <p:nvPr>
            <p:ph idx="1"/>
          </p:nvPr>
        </p:nvSpPr>
        <p:spPr>
          <a:xfrm>
            <a:off x="6104092" y="923680"/>
            <a:ext cx="5197637" cy="5169623"/>
          </a:xfrm>
        </p:spPr>
        <p:txBody>
          <a:bodyPr anchor="t">
            <a:normAutofit/>
          </a:bodyPr>
          <a:lstStyle/>
          <a:p>
            <a:r>
              <a:rPr lang="en-US" sz="2000"/>
              <a:t>The current landscape</a:t>
            </a:r>
          </a:p>
          <a:p>
            <a:pPr lvl="1"/>
            <a:r>
              <a:rPr lang="en-US" sz="2000"/>
              <a:t>Importance of security governance and ethical management</a:t>
            </a:r>
          </a:p>
          <a:p>
            <a:r>
              <a:rPr lang="en-US" sz="2000"/>
              <a:t>Understand the landscape</a:t>
            </a:r>
          </a:p>
          <a:p>
            <a:pPr lvl="1"/>
            <a:r>
              <a:rPr lang="en-US" sz="2000"/>
              <a:t>Security challenges</a:t>
            </a:r>
          </a:p>
          <a:p>
            <a:pPr lvl="1"/>
            <a:r>
              <a:rPr lang="en-US" sz="2000"/>
              <a:t>Governance fundamentals</a:t>
            </a:r>
          </a:p>
          <a:p>
            <a:pPr lvl="1"/>
            <a:r>
              <a:rPr lang="en-US" sz="2000"/>
              <a:t>Ethical decision making in data management</a:t>
            </a:r>
          </a:p>
          <a:p>
            <a:r>
              <a:rPr lang="en-US" sz="2000"/>
              <a:t>Leadership in Action</a:t>
            </a:r>
          </a:p>
          <a:p>
            <a:pPr lvl="1"/>
            <a:r>
              <a:rPr lang="en-US" sz="2000"/>
              <a:t>Building a Culture of Data Protection and Ethics</a:t>
            </a:r>
          </a:p>
          <a:p>
            <a:pPr lvl="1"/>
            <a:r>
              <a:rPr lang="en-US" sz="2000"/>
              <a:t>Challenges of data leadership</a:t>
            </a:r>
          </a:p>
          <a:p>
            <a:pPr lvl="1"/>
            <a:r>
              <a:rPr lang="en-US" sz="2000"/>
              <a:t>Strategies for data management</a:t>
            </a:r>
          </a:p>
          <a:p>
            <a:r>
              <a:rPr lang="en-US" sz="2000"/>
              <a:t>Technologies and Tools</a:t>
            </a:r>
          </a:p>
        </p:txBody>
      </p:sp>
    </p:spTree>
    <p:extLst>
      <p:ext uri="{BB962C8B-B14F-4D97-AF65-F5344CB8AC3E}">
        <p14:creationId xmlns:p14="http://schemas.microsoft.com/office/powerpoint/2010/main" val="384790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E7074-9ED1-562F-A723-28B006D5BF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Please leave your feedback</a:t>
            </a:r>
          </a:p>
        </p:txBody>
      </p:sp>
      <p:pic>
        <p:nvPicPr>
          <p:cNvPr id="1026" name="Picture 2">
            <a:extLst>
              <a:ext uri="{FF2B5EF4-FFF2-40B4-BE49-F238E27FC236}">
                <a16:creationId xmlns:a16="http://schemas.microsoft.com/office/drawing/2014/main" id="{B18D81BF-C1DB-F631-A878-F3470E0585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83296" y="643466"/>
            <a:ext cx="5568739"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24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40295" y="1396289"/>
            <a:ext cx="4668257" cy="1325563"/>
          </a:xfrm>
        </p:spPr>
        <p:txBody>
          <a:bodyPr>
            <a:normAutofit/>
          </a:bodyPr>
          <a:lstStyle/>
          <a:p>
            <a:r>
              <a:rPr lang="en-GB">
                <a:latin typeface="Calibri Light" panose="020F0302020204030204" pitchFamily="34" charset="0"/>
              </a:rPr>
              <a:t>About me</a:t>
            </a:r>
          </a:p>
        </p:txBody>
      </p:sp>
      <p:sp>
        <p:nvSpPr>
          <p:cNvPr id="63" name="Freeform: Shape 6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ECAE515-B5E7-4677-9E1A-06CD12AC3963}"/>
              </a:ext>
            </a:extLst>
          </p:cNvPr>
          <p:cNvPicPr>
            <a:picLocks noChangeAspect="1"/>
          </p:cNvPicPr>
          <p:nvPr/>
        </p:nvPicPr>
        <p:blipFill rotWithShape="1">
          <a:blip r:embed="rId3">
            <a:extLst>
              <a:ext uri="{28A0092B-C50C-407E-A947-70E740481C1C}">
                <a14:useLocalDpi xmlns:a14="http://schemas.microsoft.com/office/drawing/2010/main" val="0"/>
              </a:ext>
            </a:extLst>
          </a:blip>
          <a:srcRect l="16250" r="2752" b="3"/>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Content Placeholder 3">
            <a:extLst>
              <a:ext uri="{FF2B5EF4-FFF2-40B4-BE49-F238E27FC236}">
                <a16:creationId xmlns:a16="http://schemas.microsoft.com/office/drawing/2014/main" id="{223BEC8C-217C-966C-807B-56BC6F9271BD}"/>
              </a:ext>
            </a:extLst>
          </p:cNvPr>
          <p:cNvPicPr>
            <a:picLocks noChangeAspect="1"/>
          </p:cNvPicPr>
          <p:nvPr/>
        </p:nvPicPr>
        <p:blipFill rotWithShape="1">
          <a:blip r:embed="rId4"/>
          <a:srcRect t="4620" r="1" b="9902"/>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6" name="Picture 5" descr="Text&#10;&#10;Description automatically generated with low confidence">
            <a:extLst>
              <a:ext uri="{FF2B5EF4-FFF2-40B4-BE49-F238E27FC236}">
                <a16:creationId xmlns:a16="http://schemas.microsoft.com/office/drawing/2014/main" id="{A0165E0A-36A7-15D6-9688-1E8E1552A090}"/>
              </a:ext>
            </a:extLst>
          </p:cNvPr>
          <p:cNvPicPr>
            <a:picLocks noChangeAspect="1"/>
          </p:cNvPicPr>
          <p:nvPr/>
        </p:nvPicPr>
        <p:blipFill rotWithShape="1">
          <a:blip r:embed="rId5">
            <a:extLst>
              <a:ext uri="{28A0092B-C50C-407E-A947-70E740481C1C}">
                <a14:useLocalDpi xmlns:a14="http://schemas.microsoft.com/office/drawing/2010/main" val="0"/>
              </a:ext>
            </a:extLst>
          </a:blip>
          <a:srcRect l="25243" r="30211" b="3"/>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p:cNvSpPr>
            <a:spLocks noGrp="1"/>
          </p:cNvSpPr>
          <p:nvPr>
            <p:ph idx="1"/>
          </p:nvPr>
        </p:nvSpPr>
        <p:spPr>
          <a:xfrm>
            <a:off x="6940296" y="2871982"/>
            <a:ext cx="4668256" cy="3181684"/>
          </a:xfrm>
        </p:spPr>
        <p:txBody>
          <a:bodyPr anchor="t">
            <a:normAutofit/>
          </a:bodyPr>
          <a:lstStyle/>
          <a:p>
            <a:r>
              <a:rPr lang="en-GB" sz="1800" dirty="0">
                <a:latin typeface="Calibri Light" panose="020F0302020204030204" pitchFamily="34" charset="0"/>
              </a:rPr>
              <a:t>Gethyn Ellis</a:t>
            </a:r>
          </a:p>
          <a:p>
            <a:r>
              <a:rPr lang="en-GB" sz="1800" dirty="0">
                <a:latin typeface="Calibri Light" panose="020F0302020204030204" pitchFamily="34" charset="0"/>
              </a:rPr>
              <a:t>Microsoft, Azure, Power Platform Trainer</a:t>
            </a:r>
          </a:p>
          <a:p>
            <a:r>
              <a:rPr lang="en-GB" sz="1800" dirty="0">
                <a:latin typeface="Calibri Light" panose="020F0302020204030204" pitchFamily="34" charset="0"/>
              </a:rPr>
              <a:t>www.gethynellis.com</a:t>
            </a:r>
          </a:p>
          <a:p>
            <a:r>
              <a:rPr lang="en-GB" sz="1800" dirty="0">
                <a:latin typeface="Calibri Light" panose="020F0302020204030204" pitchFamily="34" charset="0"/>
                <a:hlinkClick r:id="rId6">
                  <a:extLst>
                    <a:ext uri="{A12FA001-AC4F-418D-AE19-62706E023703}">
                      <ahyp:hlinkClr xmlns:ahyp="http://schemas.microsoft.com/office/drawing/2018/hyperlinkcolor" val="tx"/>
                    </a:ext>
                  </a:extLst>
                </a:hlinkClick>
              </a:rPr>
              <a:t>gethyn@gethynellis.com</a:t>
            </a:r>
            <a:endParaRPr lang="en-GB" sz="1800" dirty="0">
              <a:latin typeface="Calibri Light" panose="020F0302020204030204" pitchFamily="34" charset="0"/>
            </a:endParaRPr>
          </a:p>
          <a:p>
            <a:r>
              <a:rPr lang="en-GB" sz="1800" dirty="0">
                <a:latin typeface="Calibri Light" panose="020F0302020204030204" pitchFamily="34" charset="0"/>
              </a:rPr>
              <a:t>Twitter: @gethyn_ellis</a:t>
            </a:r>
          </a:p>
          <a:p>
            <a:r>
              <a:rPr lang="en-GB" sz="1800" dirty="0">
                <a:latin typeface="Calibri Light" panose="020F0302020204030204" pitchFamily="34" charset="0"/>
              </a:rPr>
              <a:t>LinkedIn: </a:t>
            </a:r>
            <a:r>
              <a:rPr lang="en-GB" sz="1800" dirty="0">
                <a:latin typeface="Calibri Light" panose="020F0302020204030204" pitchFamily="34" charset="0"/>
                <a:hlinkClick r:id="rId7">
                  <a:extLst>
                    <a:ext uri="{A12FA001-AC4F-418D-AE19-62706E023703}">
                      <ahyp:hlinkClr xmlns:ahyp="http://schemas.microsoft.com/office/drawing/2018/hyperlinkcolor" val="tx"/>
                    </a:ext>
                  </a:extLst>
                </a:hlinkClick>
              </a:rPr>
              <a:t>https://www.linkedin.com/in/gethynellis/</a:t>
            </a:r>
            <a:endParaRPr lang="en-GB" sz="1800" dirty="0">
              <a:latin typeface="Calibri Light" panose="020F0302020204030204" pitchFamily="34" charset="0"/>
            </a:endParaRPr>
          </a:p>
          <a:p>
            <a:endParaRPr lang="en-GB" sz="1800" dirty="0">
              <a:latin typeface="Calibri Light" panose="020F0302020204030204" pitchFamily="34" charset="0"/>
              <a:ea typeface="+mj-ea"/>
              <a:cs typeface="+mj-cs"/>
            </a:endParaRPr>
          </a:p>
        </p:txBody>
      </p:sp>
    </p:spTree>
    <p:extLst>
      <p:ext uri="{BB962C8B-B14F-4D97-AF65-F5344CB8AC3E}">
        <p14:creationId xmlns:p14="http://schemas.microsoft.com/office/powerpoint/2010/main" val="212056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0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8302-1DAD-79DE-1116-77A8A7F848A2}"/>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Case Study Poll</a:t>
            </a:r>
          </a:p>
        </p:txBody>
      </p:sp>
      <p:sp>
        <p:nvSpPr>
          <p:cNvPr id="3" name="Content Placeholder 2">
            <a:extLst>
              <a:ext uri="{FF2B5EF4-FFF2-40B4-BE49-F238E27FC236}">
                <a16:creationId xmlns:a16="http://schemas.microsoft.com/office/drawing/2014/main" id="{1E8A00B3-904E-D2AC-2650-9B83FD8DC76A}"/>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I want you to rate the three cases studies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qr code on a blue background&#10;&#10;Description automatically generated">
            <a:extLst>
              <a:ext uri="{FF2B5EF4-FFF2-40B4-BE49-F238E27FC236}">
                <a16:creationId xmlns:a16="http://schemas.microsoft.com/office/drawing/2014/main" id="{6AE7C199-03A9-6EF6-93DC-551BCF273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5604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Content Placeholder 3" descr="Sustainability word on the hanging puzzle piece. Yellow background.">
            <a:extLst>
              <a:ext uri="{FF2B5EF4-FFF2-40B4-BE49-F238E27FC236}">
                <a16:creationId xmlns:a16="http://schemas.microsoft.com/office/drawing/2014/main" id="{DF55ABBA-8575-4CBA-B7E2-9CCA6E356DD6}"/>
              </a:ext>
            </a:extLst>
          </p:cNvPr>
          <p:cNvPicPr>
            <a:picLocks noGrp="1" noChangeAspect="1"/>
          </p:cNvPicPr>
          <p:nvPr>
            <p:ph idx="1"/>
          </p:nvPr>
        </p:nvPicPr>
        <p:blipFill rotWithShape="1">
          <a:blip r:embed="rId2"/>
          <a:srcRect t="15730"/>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1529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88AB603F-B272-AAF8-7F44-27EB9614F265}"/>
              </a:ext>
            </a:extLst>
          </p:cNvPr>
          <p:cNvSpPr>
            <a:spLocks noGrp="1"/>
          </p:cNvSpPr>
          <p:nvPr>
            <p:ph type="title"/>
          </p:nvPr>
        </p:nvSpPr>
        <p:spPr>
          <a:xfrm>
            <a:off x="357809" y="159031"/>
            <a:ext cx="7950514" cy="870008"/>
          </a:xfrm>
        </p:spPr>
        <p:txBody>
          <a:bodyPr vert="horz" lIns="91440" tIns="45720" rIns="91440" bIns="45720" rtlCol="0" anchor="ctr">
            <a:normAutofit/>
          </a:bodyPr>
          <a:lstStyle/>
          <a:p>
            <a:pPr>
              <a:lnSpc>
                <a:spcPct val="100000"/>
              </a:lnSpc>
            </a:pPr>
            <a:r>
              <a:rPr lang="en-US" sz="3600">
                <a:solidFill>
                  <a:srgbClr val="FFFFFF"/>
                </a:solidFill>
              </a:rPr>
              <a:t>Security, Governance, and Ethics</a:t>
            </a:r>
          </a:p>
        </p:txBody>
      </p:sp>
      <p:cxnSp>
        <p:nvCxnSpPr>
          <p:cNvPr id="15" name="Straight Connector 14">
            <a:extLst>
              <a:ext uri="{FF2B5EF4-FFF2-40B4-BE49-F238E27FC236}">
                <a16:creationId xmlns:a16="http://schemas.microsoft.com/office/drawing/2014/main" id="{6E25B8EB-C8DD-E579-2093-D182FC5B0F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576072"/>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976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8FB7-7784-EE6D-A80C-93A9FBAD62C5}"/>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Berry Wand – Chief Data Officer</a:t>
            </a:r>
          </a:p>
        </p:txBody>
      </p:sp>
      <p:pic>
        <p:nvPicPr>
          <p:cNvPr id="5" name="Content Placeholder 4" descr="Icon&#10;&#10;Description automatically generated">
            <a:extLst>
              <a:ext uri="{FF2B5EF4-FFF2-40B4-BE49-F238E27FC236}">
                <a16:creationId xmlns:a16="http://schemas.microsoft.com/office/drawing/2014/main" id="{B23AD8E1-C12B-DA75-F395-4FC90B2B81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7599" y="1741614"/>
            <a:ext cx="4349731" cy="4351337"/>
          </a:xfrm>
        </p:spPr>
      </p:pic>
    </p:spTree>
    <p:extLst>
      <p:ext uri="{BB962C8B-B14F-4D97-AF65-F5344CB8AC3E}">
        <p14:creationId xmlns:p14="http://schemas.microsoft.com/office/powerpoint/2010/main" val="17996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487F3F-B0C9-425A-6C6A-15C906208324}"/>
              </a:ext>
            </a:extLst>
          </p:cNvPr>
          <p:cNvSpPr>
            <a:spLocks noGrp="1"/>
          </p:cNvSpPr>
          <p:nvPr>
            <p:ph type="title"/>
          </p:nvPr>
        </p:nvSpPr>
        <p:spPr>
          <a:xfrm>
            <a:off x="838200" y="1195697"/>
            <a:ext cx="3200400" cy="4238118"/>
          </a:xfrm>
        </p:spPr>
        <p:txBody>
          <a:bodyPr>
            <a:normAutofit/>
          </a:bodyPr>
          <a:lstStyle/>
          <a:p>
            <a:r>
              <a:rPr lang="en-US">
                <a:solidFill>
                  <a:schemeClr val="bg1"/>
                </a:solidFill>
              </a:rPr>
              <a:t>Pillars of Trust in Modern Business</a:t>
            </a:r>
            <a:endParaRPr lang="en-GB">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B0EE01A8-1368-77F9-FC0C-D987FF79ECE8}"/>
              </a:ext>
            </a:extLst>
          </p:cNvPr>
          <p:cNvGraphicFramePr>
            <a:graphicFrameLocks noGrp="1"/>
          </p:cNvGraphicFramePr>
          <p:nvPr>
            <p:ph idx="1"/>
            <p:extLst>
              <p:ext uri="{D42A27DB-BD31-4B8C-83A1-F6EECF244321}">
                <p14:modId xmlns:p14="http://schemas.microsoft.com/office/powerpoint/2010/main" val="229681363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418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FBCBD9-E6EF-B7C1-5F18-843010119A9A}"/>
              </a:ext>
            </a:extLst>
          </p:cNvPr>
          <p:cNvSpPr>
            <a:spLocks noGrp="1"/>
          </p:cNvSpPr>
          <p:nvPr>
            <p:ph type="title"/>
          </p:nvPr>
        </p:nvSpPr>
        <p:spPr>
          <a:xfrm>
            <a:off x="838200" y="1195697"/>
            <a:ext cx="3200400" cy="4238118"/>
          </a:xfrm>
        </p:spPr>
        <p:txBody>
          <a:bodyPr>
            <a:normAutofit/>
          </a:bodyPr>
          <a:lstStyle/>
          <a:p>
            <a:r>
              <a:rPr lang="en-GB">
                <a:solidFill>
                  <a:schemeClr val="bg1"/>
                </a:solidFill>
              </a:rPr>
              <a:t>Importance of Security Governance</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C5DF75A2-02A5-AC4F-8F43-A54B0F791DD2}"/>
              </a:ext>
            </a:extLst>
          </p:cNvPr>
          <p:cNvGraphicFramePr>
            <a:graphicFrameLocks noGrp="1"/>
          </p:cNvGraphicFramePr>
          <p:nvPr>
            <p:ph idx="1"/>
            <p:extLst>
              <p:ext uri="{D42A27DB-BD31-4B8C-83A1-F6EECF244321}">
                <p14:modId xmlns:p14="http://schemas.microsoft.com/office/powerpoint/2010/main" val="379488472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7030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ohemian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759</TotalTime>
  <Words>4946</Words>
  <Application>Microsoft Office PowerPoint</Application>
  <PresentationFormat>Widescreen</PresentationFormat>
  <Paragraphs>332</Paragraphs>
  <Slides>38</Slides>
  <Notes>29</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38</vt:i4>
      </vt:variant>
    </vt:vector>
  </HeadingPairs>
  <TitlesOfParts>
    <vt:vector size="52" baseType="lpstr">
      <vt:lpstr>-apple-system</vt:lpstr>
      <vt:lpstr>Aptos</vt:lpstr>
      <vt:lpstr>Aptos Display</vt:lpstr>
      <vt:lpstr>Arial</vt:lpstr>
      <vt:lpstr>Avenir Next LT Pro</vt:lpstr>
      <vt:lpstr>Calibri</vt:lpstr>
      <vt:lpstr>Calibri Light</vt:lpstr>
      <vt:lpstr>Grandview Display</vt:lpstr>
      <vt:lpstr>Modern Love</vt:lpstr>
      <vt:lpstr>Segoe UI</vt:lpstr>
      <vt:lpstr>Söhne</vt:lpstr>
      <vt:lpstr>Office Theme</vt:lpstr>
      <vt:lpstr>1_Office Theme</vt:lpstr>
      <vt:lpstr>BohemianVTI</vt:lpstr>
      <vt:lpstr>Data Leadership: Navigating Security, Governance, and Ethical Decision-Making in the Digital Skies</vt:lpstr>
      <vt:lpstr>Agenda</vt:lpstr>
      <vt:lpstr>Introduction</vt:lpstr>
      <vt:lpstr>About me</vt:lpstr>
      <vt:lpstr>Case Study Poll</vt:lpstr>
      <vt:lpstr>Security, Governance, and Ethics</vt:lpstr>
      <vt:lpstr>Berry Wand – Chief Data Officer</vt:lpstr>
      <vt:lpstr>Pillars of Trust in Modern Business</vt:lpstr>
      <vt:lpstr>Importance of Security Governance</vt:lpstr>
      <vt:lpstr>Ethical Management Principles</vt:lpstr>
      <vt:lpstr>Integrating Security and Ethics</vt:lpstr>
      <vt:lpstr>Data Security Challenges</vt:lpstr>
      <vt:lpstr>Introduction to Data Security Challenges</vt:lpstr>
      <vt:lpstr>The Evolving Landscape of Data Security Challenges</vt:lpstr>
      <vt:lpstr>Overcoming Data Security Challenges</vt:lpstr>
      <vt:lpstr>Data Governance</vt:lpstr>
      <vt:lpstr>Introduction to data governance</vt:lpstr>
      <vt:lpstr>The Core Principles of Data Governance</vt:lpstr>
      <vt:lpstr>Ensuring Compliance and Promoting Transparency</vt:lpstr>
      <vt:lpstr>Technology and Tools</vt:lpstr>
      <vt:lpstr>What is Purview</vt:lpstr>
      <vt:lpstr>How Microsoft Purview Works</vt:lpstr>
      <vt:lpstr>PowerPoint Presentation</vt:lpstr>
      <vt:lpstr>PowerPoint Presentation</vt:lpstr>
      <vt:lpstr>Data Catalog</vt:lpstr>
      <vt:lpstr>Use cases</vt:lpstr>
      <vt:lpstr>Other technologies</vt:lpstr>
      <vt:lpstr>Ethical Considerations in Data Handling and Management</vt:lpstr>
      <vt:lpstr>Ethical Considerations in Data Handling and Management </vt:lpstr>
      <vt:lpstr>Ethical Considerations in Data Handling and Management</vt:lpstr>
      <vt:lpstr>Building Trust: Transparency and Accountability in Data Practices </vt:lpstr>
      <vt:lpstr>Case Studies</vt:lpstr>
      <vt:lpstr>Case Study Poll</vt:lpstr>
      <vt:lpstr>Case Study 1 Ensuring Data Accuracy in Criminal Records </vt:lpstr>
      <vt:lpstr>Case Study 2: Predictive Policing</vt:lpstr>
      <vt:lpstr>Case Study 3 The Community Sentinel Initiative</vt:lpstr>
      <vt:lpstr>Summary</vt:lpstr>
      <vt:lpstr>Please leave your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Leadership: Navigating Security, Governance, and Ethical Decision-Making in the Digital Skies</dc:title>
  <dc:creator>Gethyn Ellis</dc:creator>
  <cp:lastModifiedBy>Gethyn Ellis</cp:lastModifiedBy>
  <cp:revision>2</cp:revision>
  <dcterms:created xsi:type="dcterms:W3CDTF">2024-03-13T17:51:07Z</dcterms:created>
  <dcterms:modified xsi:type="dcterms:W3CDTF">2024-04-04T12:51:32Z</dcterms:modified>
</cp:coreProperties>
</file>